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83" autoAdjust="0"/>
    <p:restoredTop sz="95478" autoAdjust="0"/>
  </p:normalViewPr>
  <p:slideViewPr>
    <p:cSldViewPr snapToGrid="0" snapToObjects="1">
      <p:cViewPr>
        <p:scale>
          <a:sx n="59" d="100"/>
          <a:sy n="59" d="100"/>
        </p:scale>
        <p:origin x="-1944" y="-10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64493-9812-6B4E-9230-A17FDE5D242F}"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F40D8-B901-DF44-9321-EB6799DEA3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64493-9812-6B4E-9230-A17FDE5D242F}"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F40D8-B901-DF44-9321-EB6799DEA3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A64493-9812-6B4E-9230-A17FDE5D242F}"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F40D8-B901-DF44-9321-EB6799DEA3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A64493-9812-6B4E-9230-A17FDE5D242F}"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F40D8-B901-DF44-9321-EB6799DEA398}"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6A64493-9812-6B4E-9230-A17FDE5D242F}" type="datetimeFigureOut">
              <a:rPr lang="en-US" smtClean="0"/>
              <a:t>4/27/15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F40D8-B901-DF44-9321-EB6799DEA39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6A64493-9812-6B4E-9230-A17FDE5D242F}" type="datetimeFigureOut">
              <a:rPr lang="en-US" smtClean="0"/>
              <a:t>4/27/15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F40D8-B901-DF44-9321-EB6799DEA3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6A64493-9812-6B4E-9230-A17FDE5D242F}" type="datetimeFigureOut">
              <a:rPr lang="en-US" smtClean="0"/>
              <a:t>4/27/15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F40D8-B901-DF44-9321-EB6799DEA3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A64493-9812-6B4E-9230-A17FDE5D242F}"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F40D8-B901-DF44-9321-EB6799DEA398}"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A64493-9812-6B4E-9230-A17FDE5D242F}"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F40D8-B901-DF44-9321-EB6799DEA398}"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76A64493-9812-6B4E-9230-A17FDE5D242F}" type="datetimeFigureOut">
              <a:rPr lang="en-US" smtClean="0"/>
              <a:t>4/27/15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820F40D8-B901-DF44-9321-EB6799DEA39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6.wdp"/><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7.wdp"/><Relationship Id="rId1" Type="http://schemas.openxmlformats.org/officeDocument/2006/relationships/slideLayout" Target="../slideLayouts/slideLayout8.xml"/><Relationship Id="rId2" Type="http://schemas.openxmlformats.org/officeDocument/2006/relationships/image" Target="../media/image2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g"/><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microsoft.com/office/2007/relationships/hdphoto" Target="../media/hdphoto7.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4.xml"/><Relationship Id="rId2"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microsoft.com/office/2007/relationships/hdphoto" Target="../media/hdphoto4.wdp"/><Relationship Id="rId6" Type="http://schemas.openxmlformats.org/officeDocument/2006/relationships/image" Target="../media/image23.png"/><Relationship Id="rId7" Type="http://schemas.microsoft.com/office/2007/relationships/hdphoto" Target="../media/hdphoto5.wdp"/><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Science: The Case of the Missing Diamond-Maker</a:t>
            </a:r>
            <a:endParaRPr lang="en-US" dirty="0"/>
          </a:p>
        </p:txBody>
      </p:sp>
      <p:sp>
        <p:nvSpPr>
          <p:cNvPr id="4" name="Content Placeholder 3"/>
          <p:cNvSpPr>
            <a:spLocks noGrp="1"/>
          </p:cNvSpPr>
          <p:nvPr>
            <p:ph idx="1"/>
          </p:nvPr>
        </p:nvSpPr>
        <p:spPr>
          <a:xfrm>
            <a:off x="685800" y="1464139"/>
            <a:ext cx="7772400" cy="4159839"/>
          </a:xfrm>
        </p:spPr>
        <p:txBody>
          <a:bodyPr>
            <a:normAutofit fontScale="92500" lnSpcReduction="20000"/>
          </a:bodyPr>
          <a:lstStyle/>
          <a:p>
            <a:pPr marL="68580" indent="0">
              <a:buNone/>
            </a:pPr>
            <a:r>
              <a:rPr lang="en-US" dirty="0" smtClean="0"/>
              <a:t>Setting up your initial “Crime Scene”:</a:t>
            </a:r>
          </a:p>
          <a:p>
            <a:r>
              <a:rPr lang="en-US" dirty="0" smtClean="0"/>
              <a:t>Take a jar </a:t>
            </a:r>
            <a:r>
              <a:rPr lang="en-US" dirty="0"/>
              <a:t>that is of some significance to the class. Leave it at the center, visible, before the last time you see the students.</a:t>
            </a:r>
          </a:p>
          <a:p>
            <a:r>
              <a:rPr lang="en-US" dirty="0"/>
              <a:t>The following morning, leave the jar empty for all to see. Surround a small area with forensics tape and feature the jar in the center. Set up some pieces that could be used as ‘evidence’ to try to figure out what happened:</a:t>
            </a:r>
          </a:p>
          <a:p>
            <a:pPr lvl="1" indent="-342900">
              <a:buFontTx/>
              <a:buAutoNum type="arabicPeriod"/>
              <a:defRPr/>
            </a:pPr>
            <a:r>
              <a:rPr lang="en-US" dirty="0"/>
              <a:t>A note within the taped area</a:t>
            </a:r>
          </a:p>
          <a:p>
            <a:pPr lvl="1" indent="-342900">
              <a:buFontTx/>
              <a:buAutoNum type="arabicPeriod"/>
              <a:defRPr/>
            </a:pPr>
            <a:r>
              <a:rPr lang="en-US" dirty="0"/>
              <a:t>A pretty pencil/pen</a:t>
            </a:r>
          </a:p>
          <a:p>
            <a:pPr lvl="1" indent="-342900">
              <a:buFontTx/>
              <a:buAutoNum type="arabicPeriod"/>
              <a:defRPr/>
            </a:pPr>
            <a:r>
              <a:rPr lang="en-US" dirty="0"/>
              <a:t>A mitten left behind</a:t>
            </a:r>
          </a:p>
          <a:p>
            <a:pPr lvl="1" indent="-342900">
              <a:buFontTx/>
              <a:buAutoNum type="arabicPeriod"/>
              <a:defRPr/>
            </a:pPr>
            <a:r>
              <a:rPr lang="en-US" dirty="0"/>
              <a:t>Empty wrappers</a:t>
            </a:r>
          </a:p>
          <a:p>
            <a:r>
              <a:rPr lang="en-US" dirty="0"/>
              <a:t>Then ask students to identify what can be used around as evidence and how? As students call the items, place the evidence numbers on the different pieces of evidence. Challenge them to think about other places where they should look for evidence (door knob, light switch, garbage bin, footprints, </a:t>
            </a:r>
            <a:r>
              <a:rPr lang="en-US" dirty="0" smtClean="0"/>
              <a:t>etc.).</a:t>
            </a:r>
            <a:endParaRPr lang="en-US" dirty="0"/>
          </a:p>
        </p:txBody>
      </p:sp>
    </p:spTree>
    <p:extLst>
      <p:ext uri="{BB962C8B-B14F-4D97-AF65-F5344CB8AC3E}">
        <p14:creationId xmlns:p14="http://schemas.microsoft.com/office/powerpoint/2010/main" val="1824085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Dr. Evil</a:t>
            </a:r>
            <a:endParaRPr lang="en-US" sz="3000" dirty="0"/>
          </a:p>
        </p:txBody>
      </p:sp>
      <p:sp>
        <p:nvSpPr>
          <p:cNvPr id="4" name="Text Placeholder 3"/>
          <p:cNvSpPr>
            <a:spLocks noGrp="1"/>
          </p:cNvSpPr>
          <p:nvPr>
            <p:ph type="body" sz="quarter" idx="14"/>
          </p:nvPr>
        </p:nvSpPr>
        <p:spPr>
          <a:xfrm>
            <a:off x="676273" y="1527047"/>
            <a:ext cx="4218159" cy="3477565"/>
          </a:xfrm>
        </p:spPr>
        <p:txBody>
          <a:bodyPr>
            <a:normAutofit fontScale="92500"/>
          </a:bodyPr>
          <a:lstStyle/>
          <a:p>
            <a:pPr>
              <a:buClr>
                <a:schemeClr val="accent6">
                  <a:lumMod val="60000"/>
                  <a:lumOff val="40000"/>
                </a:schemeClr>
              </a:buClr>
              <a:buSzPct val="115000"/>
              <a:buBlip>
                <a:blip r:embed="rId2"/>
              </a:buBlip>
              <a:defRPr/>
            </a:pPr>
            <a:r>
              <a:rPr lang="en-US" sz="2400" dirty="0"/>
              <a:t>Dr. Evil works in the same lab as Dr. Squeeze. </a:t>
            </a:r>
          </a:p>
          <a:p>
            <a:pPr>
              <a:buClr>
                <a:schemeClr val="accent6">
                  <a:lumMod val="60000"/>
                  <a:lumOff val="40000"/>
                </a:schemeClr>
              </a:buClr>
              <a:buSzPct val="115000"/>
              <a:buBlip>
                <a:blip r:embed="rId2"/>
              </a:buBlip>
              <a:defRPr/>
            </a:pPr>
            <a:r>
              <a:rPr lang="en-US" sz="2400" dirty="0"/>
              <a:t>They have a long-standing rivalry. </a:t>
            </a:r>
          </a:p>
          <a:p>
            <a:pPr>
              <a:buClr>
                <a:schemeClr val="accent6">
                  <a:lumMod val="60000"/>
                  <a:lumOff val="40000"/>
                </a:schemeClr>
              </a:buClr>
              <a:buSzPct val="115000"/>
              <a:buBlip>
                <a:blip r:embed="rId2"/>
              </a:buBlip>
              <a:defRPr/>
            </a:pPr>
            <a:r>
              <a:rPr lang="en-US" sz="2400" dirty="0"/>
              <a:t>Dr. Evil has been avoiding Dr. Squeeze ever since she became a celebrity for inventing the Diamond-Maker. </a:t>
            </a:r>
          </a:p>
          <a:p>
            <a:pPr>
              <a:buClr>
                <a:schemeClr val="accent6">
                  <a:lumMod val="60000"/>
                  <a:lumOff val="40000"/>
                </a:schemeClr>
              </a:buClr>
              <a:buSzPct val="115000"/>
              <a:buBlip>
                <a:blip r:embed="rId2"/>
              </a:buBlip>
              <a:defRPr/>
            </a:pPr>
            <a:r>
              <a:rPr lang="en-US" sz="2400" dirty="0"/>
              <a:t>As usual, he was working in the lab the night of the robbery</a:t>
            </a:r>
            <a:r>
              <a:rPr lang="en-US" sz="2400" dirty="0" smtClean="0"/>
              <a:t>.</a:t>
            </a:r>
            <a:endParaRPr lang="en-US" sz="2400"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4698" y="1074932"/>
            <a:ext cx="3377011" cy="376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663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Randy </a:t>
            </a:r>
            <a:r>
              <a:rPr lang="en-US" sz="3000" dirty="0" err="1" smtClean="0"/>
              <a:t>Raggman</a:t>
            </a:r>
            <a:endParaRPr lang="en-US" sz="3000" dirty="0"/>
          </a:p>
        </p:txBody>
      </p:sp>
      <p:sp>
        <p:nvSpPr>
          <p:cNvPr id="4" name="Text Placeholder 3"/>
          <p:cNvSpPr>
            <a:spLocks noGrp="1"/>
          </p:cNvSpPr>
          <p:nvPr>
            <p:ph type="body" sz="quarter" idx="14"/>
          </p:nvPr>
        </p:nvSpPr>
        <p:spPr>
          <a:xfrm>
            <a:off x="676274" y="1657766"/>
            <a:ext cx="5113136" cy="3291840"/>
          </a:xfrm>
        </p:spPr>
        <p:txBody>
          <a:bodyPr>
            <a:normAutofit/>
          </a:bodyPr>
          <a:lstStyle/>
          <a:p>
            <a:pPr>
              <a:lnSpc>
                <a:spcPct val="90000"/>
              </a:lnSpc>
              <a:buSzPct val="140000"/>
              <a:buBlip>
                <a:blip r:embed="rId2"/>
              </a:buBlip>
              <a:defRPr/>
            </a:pPr>
            <a:r>
              <a:rPr lang="en-US" sz="2400" dirty="0"/>
              <a:t> Randy works as a night security guard at </a:t>
            </a:r>
            <a:r>
              <a:rPr lang="en-US" sz="2400" i="1" dirty="0"/>
              <a:t>Rags-to-Riches Labs</a:t>
            </a:r>
            <a:r>
              <a:rPr lang="en-US" sz="2400" dirty="0" smtClean="0"/>
              <a:t>.</a:t>
            </a:r>
            <a:endParaRPr lang="en-US" sz="2400" dirty="0"/>
          </a:p>
          <a:p>
            <a:pPr>
              <a:lnSpc>
                <a:spcPct val="90000"/>
              </a:lnSpc>
              <a:buSzPct val="140000"/>
              <a:buBlip>
                <a:blip r:embed="rId2"/>
              </a:buBlip>
              <a:defRPr/>
            </a:pPr>
            <a:r>
              <a:rPr lang="en-US" sz="2400" dirty="0"/>
              <a:t>He was working the night of the robbery. </a:t>
            </a:r>
          </a:p>
          <a:p>
            <a:pPr>
              <a:lnSpc>
                <a:spcPct val="90000"/>
              </a:lnSpc>
              <a:buSzPct val="140000"/>
              <a:buBlip>
                <a:blip r:embed="rId2"/>
              </a:buBlip>
              <a:defRPr/>
            </a:pPr>
            <a:r>
              <a:rPr lang="en-US" sz="2400" dirty="0"/>
              <a:t>He checked in on the Diamond-Maker during his rounds where he stopped in the lab to snack on a powdered jelly </a:t>
            </a:r>
            <a:r>
              <a:rPr lang="en-US" sz="2400" dirty="0" smtClean="0"/>
              <a:t>donut.</a:t>
            </a:r>
            <a:endParaRPr lang="en-US" sz="2400" dirty="0"/>
          </a:p>
        </p:txBody>
      </p:sp>
      <p:pic>
        <p:nvPicPr>
          <p:cNvPr id="5" name="Picture 4" descr="police-officer-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3821" y="609600"/>
            <a:ext cx="205105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05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Sandra Dee</a:t>
            </a:r>
            <a:endParaRPr lang="en-US" sz="3000" dirty="0"/>
          </a:p>
        </p:txBody>
      </p:sp>
      <p:sp>
        <p:nvSpPr>
          <p:cNvPr id="4" name="Text Placeholder 3"/>
          <p:cNvSpPr>
            <a:spLocks noGrp="1"/>
          </p:cNvSpPr>
          <p:nvPr>
            <p:ph type="body" sz="quarter" idx="14"/>
          </p:nvPr>
        </p:nvSpPr>
        <p:spPr>
          <a:xfrm>
            <a:off x="676273" y="1657766"/>
            <a:ext cx="5411945" cy="3291840"/>
          </a:xfrm>
        </p:spPr>
        <p:txBody>
          <a:bodyPr>
            <a:normAutofit/>
          </a:bodyPr>
          <a:lstStyle/>
          <a:p>
            <a:pPr>
              <a:buSzPct val="150000"/>
              <a:buBlip>
                <a:blip r:embed="rId2"/>
              </a:buBlip>
              <a:defRPr/>
            </a:pPr>
            <a:r>
              <a:rPr lang="en-US" sz="2400" dirty="0"/>
              <a:t>Sandra Dee is a high school student volunteer in Dr. Suzy Squeeze</a:t>
            </a:r>
            <a:r>
              <a:rPr lang="ja-JP" altLang="en-US" sz="2400" dirty="0">
                <a:latin typeface="Arial"/>
              </a:rPr>
              <a:t>’</a:t>
            </a:r>
            <a:r>
              <a:rPr lang="en-US" sz="2400" dirty="0"/>
              <a:t>s lab. </a:t>
            </a:r>
          </a:p>
          <a:p>
            <a:pPr>
              <a:buSzPct val="150000"/>
              <a:buBlip>
                <a:blip r:embed="rId2"/>
              </a:buBlip>
              <a:defRPr/>
            </a:pPr>
            <a:r>
              <a:rPr lang="en-US" sz="2400" dirty="0"/>
              <a:t>She is a big fan of Dr. Squeeze and is often seen working in the evening. </a:t>
            </a:r>
          </a:p>
          <a:p>
            <a:pPr>
              <a:buSzPct val="150000"/>
              <a:buBlip>
                <a:blip r:embed="rId2"/>
              </a:buBlip>
              <a:defRPr/>
            </a:pPr>
            <a:r>
              <a:rPr lang="en-US" sz="2400" dirty="0"/>
              <a:t>No one saw her the day of the robbery, but she has her own key. </a:t>
            </a:r>
          </a:p>
          <a:p>
            <a:pPr>
              <a:buSzPct val="150000"/>
              <a:buBlip>
                <a:blip r:embed="rId2"/>
              </a:buBlip>
              <a:defRPr/>
            </a:pPr>
            <a:r>
              <a:rPr lang="en-US" sz="2400" dirty="0"/>
              <a:t>She says she had a date that night.</a:t>
            </a:r>
          </a:p>
        </p:txBody>
      </p:sp>
      <p:pic>
        <p:nvPicPr>
          <p:cNvPr id="6"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3187" r="100000">
                        <a14:foregroundMark x1="92032" y1="62500" x2="92032" y2="62500"/>
                        <a14:foregroundMark x1="93625" y1="71000" x2="93625" y2="71000"/>
                        <a14:foregroundMark x1="33466" y1="82250" x2="33466" y2="82250"/>
                        <a14:foregroundMark x1="39044" y1="81250" x2="39044" y2="81250"/>
                        <a14:backgroundMark x1="31076" y1="78750" x2="31076"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5994844" y="1190917"/>
            <a:ext cx="2577222" cy="410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4707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Malcolm Meddlesome</a:t>
            </a:r>
            <a:endParaRPr lang="en-US" sz="3000" dirty="0"/>
          </a:p>
        </p:txBody>
      </p:sp>
      <p:sp>
        <p:nvSpPr>
          <p:cNvPr id="4" name="Text Placeholder 3"/>
          <p:cNvSpPr>
            <a:spLocks noGrp="1"/>
          </p:cNvSpPr>
          <p:nvPr>
            <p:ph type="body" sz="quarter" idx="14"/>
          </p:nvPr>
        </p:nvSpPr>
        <p:spPr>
          <a:xfrm>
            <a:off x="676273" y="1657766"/>
            <a:ext cx="5001083" cy="3440216"/>
          </a:xfrm>
        </p:spPr>
        <p:txBody>
          <a:bodyPr>
            <a:normAutofit lnSpcReduction="10000"/>
          </a:bodyPr>
          <a:lstStyle/>
          <a:p>
            <a:pPr>
              <a:buSzPct val="150000"/>
              <a:buBlip>
                <a:blip r:embed="rId2"/>
              </a:buBlip>
              <a:defRPr/>
            </a:pPr>
            <a:r>
              <a:rPr lang="en-US" sz="2400" dirty="0"/>
              <a:t> Malcolm is Dr. </a:t>
            </a:r>
            <a:r>
              <a:rPr lang="en-US" sz="2400" dirty="0" smtClean="0"/>
              <a:t>Suzy </a:t>
            </a:r>
            <a:r>
              <a:rPr lang="en-US" sz="2400" dirty="0"/>
              <a:t>Squeeze</a:t>
            </a:r>
            <a:r>
              <a:rPr lang="ja-JP" altLang="en-US" sz="2400" dirty="0">
                <a:latin typeface="Arial"/>
              </a:rPr>
              <a:t>’</a:t>
            </a:r>
            <a:r>
              <a:rPr lang="en-US" sz="2400" dirty="0"/>
              <a:t>s boyfriend. </a:t>
            </a:r>
          </a:p>
          <a:p>
            <a:pPr>
              <a:buSzPct val="150000"/>
              <a:buBlip>
                <a:blip r:embed="rId2"/>
              </a:buBlip>
              <a:defRPr/>
            </a:pPr>
            <a:r>
              <a:rPr lang="en-US" sz="2400" dirty="0"/>
              <a:t> He works as a </a:t>
            </a:r>
            <a:r>
              <a:rPr lang="en-US" sz="2400" dirty="0" smtClean="0"/>
              <a:t>computer </a:t>
            </a:r>
            <a:r>
              <a:rPr lang="en-US" sz="2400" dirty="0"/>
              <a:t>technician in the lab. </a:t>
            </a:r>
          </a:p>
          <a:p>
            <a:pPr>
              <a:buSzPct val="150000"/>
              <a:buBlip>
                <a:blip r:embed="rId2"/>
              </a:buBlip>
              <a:defRPr/>
            </a:pPr>
            <a:r>
              <a:rPr lang="en-US" sz="2400" dirty="0"/>
              <a:t> He </a:t>
            </a:r>
            <a:r>
              <a:rPr lang="en-US" sz="2400" dirty="0" smtClean="0"/>
              <a:t>carries </a:t>
            </a:r>
            <a:r>
              <a:rPr lang="en-US" sz="2400" dirty="0"/>
              <a:t>keys to all lab rooms so that he can work on the computers when the scientists aren</a:t>
            </a:r>
            <a:r>
              <a:rPr lang="en-US" sz="2400" dirty="0">
                <a:latin typeface="Arial"/>
              </a:rPr>
              <a:t>’</a:t>
            </a:r>
            <a:r>
              <a:rPr lang="en-US" sz="2400" dirty="0"/>
              <a:t>t around. </a:t>
            </a:r>
            <a:endParaRPr lang="en-US" sz="2400" dirty="0" smtClean="0"/>
          </a:p>
          <a:p>
            <a:pPr>
              <a:buSzPct val="150000"/>
              <a:buBlip>
                <a:blip r:embed="rId2"/>
              </a:buBlip>
              <a:defRPr/>
            </a:pPr>
            <a:r>
              <a:rPr lang="en-US" sz="2400" dirty="0" smtClean="0"/>
              <a:t>He </a:t>
            </a:r>
            <a:r>
              <a:rPr lang="en-US" sz="2400" dirty="0"/>
              <a:t>says he was playing basketball at the time of the robbery. </a:t>
            </a:r>
          </a:p>
        </p:txBody>
      </p:sp>
      <p:pic>
        <p:nvPicPr>
          <p:cNvPr id="5" name="Animated_Woman_Working_Desk-2sm.gif">
            <a:hlinkClick r:id="" action="ppaction://media"/>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93" b="98174" l="3960" r="100000">
                        <a14:foregroundMark x1="19307" y1="90868" x2="19307" y2="90868"/>
                        <a14:foregroundMark x1="9901" y1="91781" x2="9901" y2="91781"/>
                        <a14:foregroundMark x1="32178" y1="89954" x2="32178" y2="89954"/>
                      </a14:backgroundRemoval>
                    </a14:imgEffect>
                  </a14:imgLayer>
                </a14:imgProps>
              </a:ext>
              <a:ext uri="{28A0092B-C50C-407E-A947-70E740481C1C}">
                <a14:useLocalDpi xmlns:a14="http://schemas.microsoft.com/office/drawing/2010/main" val="0"/>
              </a:ext>
            </a:extLst>
          </a:blip>
          <a:srcRect l="6490" t="6493" r="1"/>
          <a:stretch/>
        </p:blipFill>
        <p:spPr bwMode="auto">
          <a:xfrm>
            <a:off x="5938814" y="1524000"/>
            <a:ext cx="2845773" cy="308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0471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Maria </a:t>
            </a:r>
            <a:r>
              <a:rPr lang="en-US" sz="3000" dirty="0" err="1" smtClean="0"/>
              <a:t>Maestra</a:t>
            </a:r>
            <a:endParaRPr lang="en-US" sz="3000" dirty="0"/>
          </a:p>
        </p:txBody>
      </p:sp>
      <p:sp>
        <p:nvSpPr>
          <p:cNvPr id="4" name="Text Placeholder 3"/>
          <p:cNvSpPr>
            <a:spLocks noGrp="1"/>
          </p:cNvSpPr>
          <p:nvPr>
            <p:ph type="body" sz="quarter" idx="14"/>
          </p:nvPr>
        </p:nvSpPr>
        <p:spPr>
          <a:xfrm>
            <a:off x="676272" y="1657766"/>
            <a:ext cx="5822807" cy="3440216"/>
          </a:xfrm>
        </p:spPr>
        <p:txBody>
          <a:bodyPr>
            <a:normAutofit/>
          </a:bodyPr>
          <a:lstStyle/>
          <a:p>
            <a:pPr>
              <a:buSzPct val="150000"/>
              <a:buBlip>
                <a:blip r:embed="rId2"/>
              </a:buBlip>
              <a:defRPr/>
            </a:pPr>
            <a:r>
              <a:rPr lang="en-US" sz="2400" dirty="0"/>
              <a:t>Maria is the director of Rags-to-Riches </a:t>
            </a:r>
            <a:r>
              <a:rPr lang="en-US" sz="2400" dirty="0" smtClean="0"/>
              <a:t>Labs.</a:t>
            </a:r>
            <a:endParaRPr lang="en-US" sz="2400" dirty="0"/>
          </a:p>
          <a:p>
            <a:pPr>
              <a:buSzPct val="150000"/>
              <a:buBlip>
                <a:blip r:embed="rId2"/>
              </a:buBlip>
              <a:defRPr/>
            </a:pPr>
            <a:r>
              <a:rPr lang="en-US" sz="2400" dirty="0"/>
              <a:t>She keeps a close eye on her staff and is quick to take credit for the company</a:t>
            </a:r>
            <a:r>
              <a:rPr lang="ja-JP" altLang="en-US" sz="2400" dirty="0">
                <a:latin typeface="Arial"/>
              </a:rPr>
              <a:t>’</a:t>
            </a:r>
            <a:r>
              <a:rPr lang="en-US" sz="2400" dirty="0"/>
              <a:t>s successes</a:t>
            </a:r>
            <a:r>
              <a:rPr lang="en-US" sz="2400" dirty="0" smtClean="0"/>
              <a:t>.</a:t>
            </a:r>
            <a:endParaRPr lang="en-US" sz="2400" dirty="0"/>
          </a:p>
          <a:p>
            <a:pPr>
              <a:buSzPct val="150000"/>
              <a:buBlip>
                <a:blip r:embed="rId2"/>
              </a:buBlip>
              <a:defRPr/>
            </a:pPr>
            <a:r>
              <a:rPr lang="en-US" sz="2400" dirty="0"/>
              <a:t>She is a good scientist and likes to be in the spotlight</a:t>
            </a:r>
            <a:r>
              <a:rPr lang="en-US" sz="2400" dirty="0" smtClean="0"/>
              <a:t>.</a:t>
            </a:r>
            <a:endParaRPr lang="en-US" sz="2400" dirty="0"/>
          </a:p>
          <a:p>
            <a:pPr>
              <a:buSzPct val="150000"/>
              <a:buBlip>
                <a:blip r:embed="rId2"/>
              </a:buBlip>
              <a:defRPr/>
            </a:pPr>
            <a:r>
              <a:rPr lang="en-US" sz="2400" dirty="0"/>
              <a:t>She says she was at the movies during the robbery.</a:t>
            </a:r>
          </a:p>
        </p:txBody>
      </p:sp>
      <p:pic>
        <p:nvPicPr>
          <p:cNvPr id="6" name="Picture 5" descr="girl-scienti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080" y="1391335"/>
            <a:ext cx="2074946"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9353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a:t>
            </a:r>
            <a:endParaRPr lang="en-US" dirty="0"/>
          </a:p>
        </p:txBody>
      </p:sp>
      <p:sp>
        <p:nvSpPr>
          <p:cNvPr id="3" name="Content Placeholder 2"/>
          <p:cNvSpPr>
            <a:spLocks noGrp="1"/>
          </p:cNvSpPr>
          <p:nvPr>
            <p:ph idx="1"/>
          </p:nvPr>
        </p:nvSpPr>
        <p:spPr>
          <a:xfrm>
            <a:off x="685799" y="1380290"/>
            <a:ext cx="7923613" cy="3733800"/>
          </a:xfrm>
        </p:spPr>
        <p:txBody>
          <a:bodyPr>
            <a:noAutofit/>
          </a:bodyPr>
          <a:lstStyle/>
          <a:p>
            <a:pPr marL="0" indent="0">
              <a:buNone/>
              <a:defRPr/>
            </a:pPr>
            <a:r>
              <a:rPr lang="en-US" sz="2800" dirty="0"/>
              <a:t>The following things were left behind at the scene of the crime:</a:t>
            </a:r>
          </a:p>
          <a:p>
            <a:pPr>
              <a:defRPr/>
            </a:pPr>
            <a:r>
              <a:rPr lang="en-US" sz="2800" dirty="0" smtClean="0"/>
              <a:t>Fingerprints</a:t>
            </a:r>
            <a:endParaRPr lang="en-US" sz="2800" dirty="0"/>
          </a:p>
          <a:p>
            <a:pPr>
              <a:defRPr/>
            </a:pPr>
            <a:r>
              <a:rPr lang="en-US" sz="2800" dirty="0"/>
              <a:t>Spilled powder</a:t>
            </a:r>
          </a:p>
          <a:p>
            <a:pPr>
              <a:defRPr/>
            </a:pPr>
            <a:r>
              <a:rPr lang="en-US" sz="2800" dirty="0"/>
              <a:t>Lingering perfumes</a:t>
            </a:r>
          </a:p>
          <a:p>
            <a:pPr>
              <a:defRPr/>
            </a:pPr>
            <a:r>
              <a:rPr lang="en-US" sz="2800" dirty="0"/>
              <a:t>Clothing fibers</a:t>
            </a:r>
          </a:p>
          <a:p>
            <a:pPr>
              <a:defRPr/>
            </a:pPr>
            <a:r>
              <a:rPr lang="en-US" sz="2800" dirty="0"/>
              <a:t>Spilled liquid</a:t>
            </a:r>
          </a:p>
          <a:p>
            <a:pPr>
              <a:defRPr/>
            </a:pPr>
            <a:r>
              <a:rPr lang="en-US" sz="2800" dirty="0"/>
              <a:t>Pen markings</a:t>
            </a:r>
          </a:p>
          <a:p>
            <a:endParaRPr lang="en-US" sz="28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90049" y="2726907"/>
            <a:ext cx="3454400" cy="2943225"/>
          </a:xfrm>
          <a:prstGeom prst="rect">
            <a:avLst/>
          </a:prstGeom>
        </p:spPr>
      </p:pic>
    </p:spTree>
    <p:extLst>
      <p:ext uri="{BB962C8B-B14F-4D97-AF65-F5344CB8AC3E}">
        <p14:creationId xmlns:p14="http://schemas.microsoft.com/office/powerpoint/2010/main" val="2158640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52749"/>
            <a:ext cx="7772400" cy="1362075"/>
          </a:xfrm>
        </p:spPr>
        <p:txBody>
          <a:bodyPr anchor="b"/>
          <a:lstStyle/>
          <a:p>
            <a:r>
              <a:rPr lang="en-US" dirty="0" smtClean="0"/>
              <a:t>Solving the Mystery</a:t>
            </a:r>
            <a:endParaRPr lang="en-US" dirty="0"/>
          </a:p>
        </p:txBody>
      </p:sp>
      <p:sp>
        <p:nvSpPr>
          <p:cNvPr id="3" name="Text Placeholder 2"/>
          <p:cNvSpPr>
            <a:spLocks noGrp="1"/>
          </p:cNvSpPr>
          <p:nvPr>
            <p:ph type="body" idx="1"/>
          </p:nvPr>
        </p:nvSpPr>
        <p:spPr>
          <a:xfrm>
            <a:off x="722313" y="4245768"/>
            <a:ext cx="7772400" cy="1500187"/>
          </a:xfrm>
        </p:spPr>
        <p:txBody>
          <a:bodyPr anchor="t"/>
          <a:lstStyle/>
          <a:p>
            <a:r>
              <a:rPr lang="en-US" dirty="0" smtClean="0"/>
              <a:t>Let’s examine the </a:t>
            </a:r>
            <a:r>
              <a:rPr lang="en-US" b="1" dirty="0" smtClean="0"/>
              <a:t>evidence</a:t>
            </a:r>
            <a:r>
              <a:rPr lang="en-US" dirty="0" smtClean="0"/>
              <a:t> from each station…</a:t>
            </a:r>
            <a:endParaRPr lang="en-US" dirty="0"/>
          </a:p>
        </p:txBody>
      </p:sp>
    </p:spTree>
    <p:extLst>
      <p:ext uri="{BB962C8B-B14F-4D97-AF65-F5344CB8AC3E}">
        <p14:creationId xmlns:p14="http://schemas.microsoft.com/office/powerpoint/2010/main" val="1272975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451643"/>
              </p:ext>
            </p:extLst>
          </p:nvPr>
        </p:nvGraphicFramePr>
        <p:xfrm>
          <a:off x="648447" y="1600201"/>
          <a:ext cx="7923613" cy="2657457"/>
        </p:xfrm>
        <a:graphic>
          <a:graphicData uri="http://schemas.openxmlformats.org/drawingml/2006/table">
            <a:tbl>
              <a:tblPr bandRow="1">
                <a:tableStyleId>{69CF1AB2-1976-4502-BF36-3FF5EA218861}</a:tableStyleId>
              </a:tblPr>
              <a:tblGrid>
                <a:gridCol w="3337095"/>
                <a:gridCol w="4586518"/>
              </a:tblGrid>
              <a:tr h="885819">
                <a:tc>
                  <a:txBody>
                    <a:bodyPr/>
                    <a:lstStyle/>
                    <a:p>
                      <a:pPr algn="l"/>
                      <a:r>
                        <a:rPr lang="en-US" dirty="0" smtClean="0"/>
                        <a:t>Fingerprint #1 belongs to:</a:t>
                      </a:r>
                      <a:endParaRPr lang="en-US" b="1" dirty="0"/>
                    </a:p>
                  </a:txBody>
                  <a:tcPr anchor="ctr"/>
                </a:tc>
                <a:tc>
                  <a:txBody>
                    <a:bodyPr/>
                    <a:lstStyle/>
                    <a:p>
                      <a:pPr algn="ctr"/>
                      <a:r>
                        <a:rPr lang="en-US" b="1" dirty="0" smtClean="0"/>
                        <a:t>Dr. Suzy</a:t>
                      </a:r>
                      <a:r>
                        <a:rPr lang="en-US" b="1" baseline="0" dirty="0" smtClean="0"/>
                        <a:t> Squeeze</a:t>
                      </a:r>
                      <a:endParaRPr lang="en-US" b="1" dirty="0"/>
                    </a:p>
                  </a:txBody>
                  <a:tcPr anchor="ctr"/>
                </a:tc>
              </a:tr>
              <a:tr h="885819">
                <a:tc>
                  <a:txBody>
                    <a:bodyPr/>
                    <a:lstStyle/>
                    <a:p>
                      <a:pPr algn="l"/>
                      <a:r>
                        <a:rPr lang="en-US" dirty="0" smtClean="0"/>
                        <a:t>Fingerprint #2</a:t>
                      </a:r>
                      <a:r>
                        <a:rPr lang="en-US" baseline="0" dirty="0" smtClean="0"/>
                        <a:t> belongs to:</a:t>
                      </a:r>
                      <a:endParaRPr lang="en-US" b="1" dirty="0"/>
                    </a:p>
                  </a:txBody>
                  <a:tcPr anchor="ctr"/>
                </a:tc>
                <a:tc>
                  <a:txBody>
                    <a:bodyPr/>
                    <a:lstStyle/>
                    <a:p>
                      <a:pPr algn="ctr"/>
                      <a:r>
                        <a:rPr lang="en-US" b="1" dirty="0" smtClean="0"/>
                        <a:t>Malcolm</a:t>
                      </a:r>
                      <a:endParaRPr lang="en-US" b="1" dirty="0"/>
                    </a:p>
                  </a:txBody>
                  <a:tcPr anchor="ctr"/>
                </a:tc>
              </a:tr>
              <a:tr h="885819">
                <a:tc>
                  <a:txBody>
                    <a:bodyPr/>
                    <a:lstStyle/>
                    <a:p>
                      <a:pPr algn="l"/>
                      <a:r>
                        <a:rPr lang="en-US" dirty="0" smtClean="0"/>
                        <a:t>Fingerprint #3 belongs</a:t>
                      </a:r>
                      <a:r>
                        <a:rPr lang="en-US" baseline="0" dirty="0" smtClean="0"/>
                        <a:t> to:</a:t>
                      </a:r>
                      <a:endParaRPr lang="en-US" b="1" dirty="0"/>
                    </a:p>
                  </a:txBody>
                  <a:tcPr anchor="ctr"/>
                </a:tc>
                <a:tc>
                  <a:txBody>
                    <a:bodyPr/>
                    <a:lstStyle/>
                    <a:p>
                      <a:pPr algn="ctr"/>
                      <a:r>
                        <a:rPr lang="en-US" b="1" dirty="0" smtClean="0"/>
                        <a:t>Dr. Evil</a:t>
                      </a:r>
                      <a:endParaRPr lang="en-US" b="1" dirty="0"/>
                    </a:p>
                  </a:txBody>
                  <a:tcPr anchor="ctr"/>
                </a:tc>
              </a:tr>
            </a:tbl>
          </a:graphicData>
        </a:graphic>
      </p:graphicFrame>
      <p:sp>
        <p:nvSpPr>
          <p:cNvPr id="6" name="TextBox 5"/>
          <p:cNvSpPr txBox="1"/>
          <p:nvPr/>
        </p:nvSpPr>
        <p:spPr>
          <a:xfrm>
            <a:off x="4175707" y="4917987"/>
            <a:ext cx="4581302" cy="461665"/>
          </a:xfrm>
          <a:prstGeom prst="rect">
            <a:avLst/>
          </a:prstGeom>
          <a:noFill/>
        </p:spPr>
        <p:txBody>
          <a:bodyPr wrap="none" rtlCol="0">
            <a:spAutoFit/>
          </a:bodyPr>
          <a:lstStyle/>
          <a:p>
            <a:r>
              <a:rPr lang="en-US" sz="2400" dirty="0" smtClean="0">
                <a:solidFill>
                  <a:srgbClr val="FAC810"/>
                </a:solidFill>
              </a:rPr>
              <a:t>How can we explain these findings?</a:t>
            </a:r>
            <a:endParaRPr lang="en-US" sz="2400" dirty="0">
              <a:solidFill>
                <a:srgbClr val="FAC810"/>
              </a:solidFill>
            </a:endParaRPr>
          </a:p>
        </p:txBody>
      </p:sp>
      <p:pic>
        <p:nvPicPr>
          <p:cNvPr id="7" name="Picture 6" descr="F0065092-Fingerprint_on_screen_in_forensic_lab-SPL.jpg"/>
          <p:cNvPicPr>
            <a:picLocks noChangeAspect="1"/>
          </p:cNvPicPr>
          <p:nvPr/>
        </p:nvPicPr>
        <p:blipFill rotWithShape="1">
          <a:blip r:embed="rId2">
            <a:extLst>
              <a:ext uri="{28A0092B-C50C-407E-A947-70E740481C1C}">
                <a14:useLocalDpi xmlns:a14="http://schemas.microsoft.com/office/drawing/2010/main" val="0"/>
              </a:ext>
            </a:extLst>
          </a:blip>
          <a:srcRect l="3542"/>
          <a:stretch/>
        </p:blipFill>
        <p:spPr>
          <a:xfrm>
            <a:off x="648446" y="4428306"/>
            <a:ext cx="2806435" cy="1943320"/>
          </a:xfrm>
          <a:prstGeom prst="rect">
            <a:avLst/>
          </a:prstGeom>
        </p:spPr>
      </p:pic>
    </p:spTree>
    <p:extLst>
      <p:ext uri="{BB962C8B-B14F-4D97-AF65-F5344CB8AC3E}">
        <p14:creationId xmlns:p14="http://schemas.microsoft.com/office/powerpoint/2010/main" val="1025858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1934987"/>
              </p:ext>
            </p:extLst>
          </p:nvPr>
        </p:nvGraphicFramePr>
        <p:xfrm>
          <a:off x="648447" y="1544179"/>
          <a:ext cx="7904939" cy="2489388"/>
        </p:xfrm>
        <a:graphic>
          <a:graphicData uri="http://schemas.openxmlformats.org/drawingml/2006/table">
            <a:tbl>
              <a:tblPr bandRow="1">
                <a:tableStyleId>{22838BEF-8BB2-4498-84A7-C5851F593DF1}</a:tableStyleId>
              </a:tblPr>
              <a:tblGrid>
                <a:gridCol w="2582417"/>
                <a:gridCol w="5322522"/>
              </a:tblGrid>
              <a:tr h="622347">
                <a:tc>
                  <a:txBody>
                    <a:bodyPr/>
                    <a:lstStyle/>
                    <a:p>
                      <a:pPr algn="l"/>
                      <a:r>
                        <a:rPr lang="en-US" dirty="0" smtClean="0"/>
                        <a:t>Pen A belongs to:</a:t>
                      </a:r>
                      <a:endParaRPr lang="en-US" b="0" dirty="0"/>
                    </a:p>
                  </a:txBody>
                  <a:tcPr anchor="ctr"/>
                </a:tc>
                <a:tc>
                  <a:txBody>
                    <a:bodyPr/>
                    <a:lstStyle/>
                    <a:p>
                      <a:pPr algn="ctr"/>
                      <a:r>
                        <a:rPr lang="en-US" dirty="0" smtClean="0"/>
                        <a:t>Dr. Evil</a:t>
                      </a:r>
                      <a:endParaRPr lang="en-US" b="1" dirty="0"/>
                    </a:p>
                  </a:txBody>
                  <a:tcPr anchor="ctr"/>
                </a:tc>
              </a:tr>
              <a:tr h="622347">
                <a:tc>
                  <a:txBody>
                    <a:bodyPr/>
                    <a:lstStyle/>
                    <a:p>
                      <a:pPr algn="l"/>
                      <a:r>
                        <a:rPr lang="en-US" dirty="0" smtClean="0"/>
                        <a:t>Pen B </a:t>
                      </a:r>
                      <a:r>
                        <a:rPr lang="en-US" baseline="0" dirty="0" smtClean="0"/>
                        <a:t>belongs to:</a:t>
                      </a:r>
                      <a:endParaRPr lang="en-US" b="0" dirty="0"/>
                    </a:p>
                  </a:txBody>
                  <a:tcPr anchor="ctr"/>
                </a:tc>
                <a:tc>
                  <a:txBody>
                    <a:bodyPr/>
                    <a:lstStyle/>
                    <a:p>
                      <a:pPr algn="ctr"/>
                      <a:r>
                        <a:rPr lang="en-US" dirty="0" smtClean="0"/>
                        <a:t>Sandra</a:t>
                      </a:r>
                      <a:endParaRPr lang="en-US" b="1" dirty="0"/>
                    </a:p>
                  </a:txBody>
                  <a:tcPr anchor="ctr"/>
                </a:tc>
              </a:tr>
              <a:tr h="622347">
                <a:tc>
                  <a:txBody>
                    <a:bodyPr/>
                    <a:lstStyle/>
                    <a:p>
                      <a:pPr algn="l"/>
                      <a:r>
                        <a:rPr lang="en-US" dirty="0" smtClean="0"/>
                        <a:t>Pen C belongs</a:t>
                      </a:r>
                      <a:r>
                        <a:rPr lang="en-US" baseline="0" dirty="0" smtClean="0"/>
                        <a:t> to:</a:t>
                      </a:r>
                      <a:endParaRPr lang="en-US" b="0" dirty="0"/>
                    </a:p>
                  </a:txBody>
                  <a:tcPr anchor="ctr"/>
                </a:tc>
                <a:tc>
                  <a:txBody>
                    <a:bodyPr/>
                    <a:lstStyle/>
                    <a:p>
                      <a:pPr algn="ctr"/>
                      <a:r>
                        <a:rPr lang="en-US" dirty="0" smtClean="0"/>
                        <a:t>Malcolm</a:t>
                      </a:r>
                      <a:endParaRPr lang="en-US" b="1" dirty="0"/>
                    </a:p>
                  </a:txBody>
                  <a:tcPr anchor="ctr"/>
                </a:tc>
              </a:tr>
              <a:tr h="622347">
                <a:tc>
                  <a:txBody>
                    <a:bodyPr/>
                    <a:lstStyle/>
                    <a:p>
                      <a:pPr algn="l"/>
                      <a:r>
                        <a:rPr lang="en-US" dirty="0" smtClean="0"/>
                        <a:t>Pen D belongs to:</a:t>
                      </a:r>
                      <a:endParaRPr lang="en-US" b="0" dirty="0"/>
                    </a:p>
                  </a:txBody>
                  <a:tcPr anchor="ctr"/>
                </a:tc>
                <a:tc>
                  <a:txBody>
                    <a:bodyPr/>
                    <a:lstStyle/>
                    <a:p>
                      <a:pPr algn="ctr"/>
                      <a:r>
                        <a:rPr lang="en-US" dirty="0" smtClean="0"/>
                        <a:t>Randy</a:t>
                      </a:r>
                      <a:endParaRPr lang="en-US" b="1" dirty="0"/>
                    </a:p>
                  </a:txBody>
                  <a:tcPr anchor="ctr"/>
                </a:tc>
              </a:tr>
            </a:tbl>
          </a:graphicData>
        </a:graphic>
      </p:graphicFrame>
      <p:sp>
        <p:nvSpPr>
          <p:cNvPr id="5" name="TextBox 4"/>
          <p:cNvSpPr txBox="1"/>
          <p:nvPr/>
        </p:nvSpPr>
        <p:spPr>
          <a:xfrm>
            <a:off x="685800" y="4227052"/>
            <a:ext cx="5271690" cy="830997"/>
          </a:xfrm>
          <a:prstGeom prst="rect">
            <a:avLst/>
          </a:prstGeom>
          <a:noFill/>
        </p:spPr>
        <p:txBody>
          <a:bodyPr wrap="square" rtlCol="0">
            <a:spAutoFit/>
          </a:bodyPr>
          <a:lstStyle/>
          <a:p>
            <a:r>
              <a:rPr lang="en-US" sz="2400" dirty="0" smtClean="0">
                <a:solidFill>
                  <a:schemeClr val="accent2"/>
                </a:solidFill>
              </a:rPr>
              <a:t>Whose pen was used to write the note? </a:t>
            </a:r>
          </a:p>
          <a:p>
            <a:r>
              <a:rPr lang="en-US" sz="2400" dirty="0" smtClean="0">
                <a:solidFill>
                  <a:schemeClr val="accent1"/>
                </a:solidFill>
              </a:rPr>
              <a:t>Malcolm</a:t>
            </a:r>
            <a:endParaRPr lang="en-US" sz="2400" dirty="0">
              <a:solidFill>
                <a:schemeClr val="accent1"/>
              </a:solidFill>
            </a:endParaRPr>
          </a:p>
        </p:txBody>
      </p:sp>
      <p:sp>
        <p:nvSpPr>
          <p:cNvPr id="6" name="TextBox 5"/>
          <p:cNvSpPr txBox="1"/>
          <p:nvPr/>
        </p:nvSpPr>
        <p:spPr>
          <a:xfrm>
            <a:off x="4270893" y="5002027"/>
            <a:ext cx="4581302" cy="830997"/>
          </a:xfrm>
          <a:prstGeom prst="rect">
            <a:avLst/>
          </a:prstGeom>
          <a:noFill/>
        </p:spPr>
        <p:txBody>
          <a:bodyPr wrap="square" rtlCol="0">
            <a:spAutoFit/>
          </a:bodyPr>
          <a:lstStyle/>
          <a:p>
            <a:pPr algn="r"/>
            <a:r>
              <a:rPr lang="en-US" sz="2400" dirty="0" smtClean="0">
                <a:solidFill>
                  <a:srgbClr val="FAC810"/>
                </a:solidFill>
              </a:rPr>
              <a:t>How important do you think this piece of evidence is? Why?</a:t>
            </a:r>
            <a:endParaRPr lang="en-US" sz="2400" dirty="0">
              <a:solidFill>
                <a:srgbClr val="FAC810"/>
              </a:solidFill>
            </a:endParaRPr>
          </a:p>
        </p:txBody>
      </p:sp>
    </p:spTree>
    <p:extLst>
      <p:ext uri="{BB962C8B-B14F-4D97-AF65-F5344CB8AC3E}">
        <p14:creationId xmlns:p14="http://schemas.microsoft.com/office/powerpoint/2010/main" val="25376905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6367277"/>
              </p:ext>
            </p:extLst>
          </p:nvPr>
        </p:nvGraphicFramePr>
        <p:xfrm>
          <a:off x="685800" y="1361616"/>
          <a:ext cx="7772400" cy="2933385"/>
        </p:xfrm>
        <a:graphic>
          <a:graphicData uri="http://schemas.openxmlformats.org/drawingml/2006/table">
            <a:tbl>
              <a:tblPr firstRow="1" bandRow="1">
                <a:tableStyleId>{85BE263C-DBD7-4A20-BB59-AAB30ACAA65A}</a:tableStyleId>
              </a:tblPr>
              <a:tblGrid>
                <a:gridCol w="2601091"/>
                <a:gridCol w="5171309"/>
              </a:tblGrid>
              <a:tr h="419055">
                <a:tc>
                  <a:txBody>
                    <a:bodyPr/>
                    <a:lstStyle/>
                    <a:p>
                      <a:pPr algn="ctr"/>
                      <a:endParaRPr lang="en-US" dirty="0"/>
                    </a:p>
                  </a:txBody>
                  <a:tcPr anchor="ctr"/>
                </a:tc>
                <a:tc>
                  <a:txBody>
                    <a:bodyPr/>
                    <a:lstStyle/>
                    <a:p>
                      <a:pPr algn="ctr"/>
                      <a:r>
                        <a:rPr lang="en-US" dirty="0" smtClean="0"/>
                        <a:t>Fiber Color(s)</a:t>
                      </a:r>
                      <a:r>
                        <a:rPr lang="en-US" baseline="0" dirty="0" smtClean="0"/>
                        <a:t> and Pattern(s)</a:t>
                      </a:r>
                      <a:endParaRPr lang="en-US" dirty="0"/>
                    </a:p>
                  </a:txBody>
                  <a:tcPr anchor="ctr"/>
                </a:tc>
              </a:tr>
              <a:tr h="419055">
                <a:tc>
                  <a:txBody>
                    <a:bodyPr/>
                    <a:lstStyle/>
                    <a:p>
                      <a:pPr algn="ctr"/>
                      <a:r>
                        <a:rPr lang="en-US" dirty="0" smtClean="0"/>
                        <a:t>Maria</a:t>
                      </a:r>
                      <a:endParaRPr lang="en-US" dirty="0"/>
                    </a:p>
                  </a:txBody>
                  <a:tcPr anchor="ctr"/>
                </a:tc>
                <a:tc>
                  <a:txBody>
                    <a:bodyPr/>
                    <a:lstStyle/>
                    <a:p>
                      <a:endParaRPr lang="en-US" dirty="0"/>
                    </a:p>
                  </a:txBody>
                  <a:tcPr anchor="ctr"/>
                </a:tc>
              </a:tr>
              <a:tr h="419055">
                <a:tc>
                  <a:txBody>
                    <a:bodyPr/>
                    <a:lstStyle/>
                    <a:p>
                      <a:pPr algn="ctr"/>
                      <a:r>
                        <a:rPr lang="en-US" dirty="0" smtClean="0"/>
                        <a:t>Randy</a:t>
                      </a:r>
                      <a:endParaRPr lang="en-US" dirty="0"/>
                    </a:p>
                  </a:txBody>
                  <a:tcPr anchor="ctr"/>
                </a:tc>
                <a:tc>
                  <a:txBody>
                    <a:bodyPr/>
                    <a:lstStyle/>
                    <a:p>
                      <a:endParaRPr lang="en-US"/>
                    </a:p>
                  </a:txBody>
                  <a:tcPr anchor="ctr"/>
                </a:tc>
              </a:tr>
              <a:tr h="419055">
                <a:tc>
                  <a:txBody>
                    <a:bodyPr/>
                    <a:lstStyle/>
                    <a:p>
                      <a:pPr algn="ctr"/>
                      <a:r>
                        <a:rPr lang="en-US" dirty="0" smtClean="0"/>
                        <a:t>Sandra</a:t>
                      </a:r>
                      <a:endParaRPr lang="en-US" dirty="0"/>
                    </a:p>
                  </a:txBody>
                  <a:tcPr anchor="ctr"/>
                </a:tc>
                <a:tc>
                  <a:txBody>
                    <a:bodyPr/>
                    <a:lstStyle/>
                    <a:p>
                      <a:endParaRPr lang="en-US"/>
                    </a:p>
                  </a:txBody>
                  <a:tcPr anchor="ctr"/>
                </a:tc>
              </a:tr>
              <a:tr h="419055">
                <a:tc>
                  <a:txBody>
                    <a:bodyPr/>
                    <a:lstStyle/>
                    <a:p>
                      <a:pPr algn="ctr"/>
                      <a:r>
                        <a:rPr lang="en-US" dirty="0" smtClean="0"/>
                        <a:t>Malcolm</a:t>
                      </a:r>
                      <a:endParaRPr lang="en-US" dirty="0"/>
                    </a:p>
                  </a:txBody>
                  <a:tcPr anchor="ctr"/>
                </a:tc>
                <a:tc>
                  <a:txBody>
                    <a:bodyPr/>
                    <a:lstStyle/>
                    <a:p>
                      <a:endParaRPr lang="en-US" dirty="0"/>
                    </a:p>
                  </a:txBody>
                  <a:tcPr anchor="ctr"/>
                </a:tc>
              </a:tr>
              <a:tr h="419055">
                <a:tc>
                  <a:txBody>
                    <a:bodyPr/>
                    <a:lstStyle/>
                    <a:p>
                      <a:pPr algn="ctr"/>
                      <a:r>
                        <a:rPr lang="en-US" dirty="0" smtClean="0"/>
                        <a:t>Dr. Evil</a:t>
                      </a:r>
                      <a:endParaRPr lang="en-US" dirty="0"/>
                    </a:p>
                  </a:txBody>
                  <a:tcPr anchor="ctr"/>
                </a:tc>
                <a:tc>
                  <a:txBody>
                    <a:bodyPr/>
                    <a:lstStyle/>
                    <a:p>
                      <a:endParaRPr lang="en-US" dirty="0"/>
                    </a:p>
                  </a:txBody>
                  <a:tcPr anchor="ctr"/>
                </a:tc>
              </a:tr>
              <a:tr h="419055">
                <a:tc>
                  <a:txBody>
                    <a:bodyPr/>
                    <a:lstStyle/>
                    <a:p>
                      <a:pPr algn="ctr"/>
                      <a:r>
                        <a:rPr lang="en-US" dirty="0" smtClean="0"/>
                        <a:t>Dr. Suzy</a:t>
                      </a:r>
                      <a:r>
                        <a:rPr lang="en-US" baseline="0" dirty="0" smtClean="0"/>
                        <a:t> Squeeze</a:t>
                      </a:r>
                      <a:endParaRPr lang="en-US" dirty="0"/>
                    </a:p>
                  </a:txBody>
                  <a:tcPr anchor="ctr"/>
                </a:tc>
                <a:tc>
                  <a:txBody>
                    <a:bodyPr/>
                    <a:lstStyle/>
                    <a:p>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29579980"/>
              </p:ext>
            </p:extLst>
          </p:nvPr>
        </p:nvGraphicFramePr>
        <p:xfrm>
          <a:off x="704475" y="4496872"/>
          <a:ext cx="4842154" cy="741680"/>
        </p:xfrm>
        <a:graphic>
          <a:graphicData uri="http://schemas.openxmlformats.org/drawingml/2006/table">
            <a:tbl>
              <a:tblPr bandRow="1">
                <a:tableStyleId>{8A107856-5554-42FB-B03E-39F5DBC370BA}</a:tableStyleId>
              </a:tblPr>
              <a:tblGrid>
                <a:gridCol w="1835395"/>
                <a:gridCol w="3006759"/>
              </a:tblGrid>
              <a:tr h="370840">
                <a:tc>
                  <a:txBody>
                    <a:bodyPr/>
                    <a:lstStyle/>
                    <a:p>
                      <a:r>
                        <a:rPr lang="en-US" b="0" dirty="0" smtClean="0"/>
                        <a:t>Evidence #1</a:t>
                      </a:r>
                      <a:endParaRPr lang="en-US" b="0" dirty="0"/>
                    </a:p>
                  </a:txBody>
                  <a:tcPr/>
                </a:tc>
                <a:tc>
                  <a:txBody>
                    <a:bodyPr/>
                    <a:lstStyle/>
                    <a:p>
                      <a:r>
                        <a:rPr lang="en-US" b="1" dirty="0" smtClean="0"/>
                        <a:t>Dr. Evil</a:t>
                      </a:r>
                      <a:endParaRPr lang="en-US" b="1" dirty="0"/>
                    </a:p>
                  </a:txBody>
                  <a:tcPr/>
                </a:tc>
              </a:tr>
              <a:tr h="370840">
                <a:tc>
                  <a:txBody>
                    <a:bodyPr/>
                    <a:lstStyle/>
                    <a:p>
                      <a:r>
                        <a:rPr lang="en-US" b="0" dirty="0" smtClean="0"/>
                        <a:t>Evidence</a:t>
                      </a:r>
                      <a:r>
                        <a:rPr lang="en-US" b="0" baseline="0" dirty="0" smtClean="0"/>
                        <a:t> #2</a:t>
                      </a:r>
                      <a:endParaRPr lang="en-US" b="0" dirty="0"/>
                    </a:p>
                  </a:txBody>
                  <a:tcPr/>
                </a:tc>
                <a:tc>
                  <a:txBody>
                    <a:bodyPr/>
                    <a:lstStyle/>
                    <a:p>
                      <a:r>
                        <a:rPr lang="en-US" b="1" dirty="0" smtClean="0"/>
                        <a:t>Dr. Suzy</a:t>
                      </a:r>
                      <a:r>
                        <a:rPr lang="en-US" b="1" baseline="0" dirty="0" smtClean="0"/>
                        <a:t> Squeeze</a:t>
                      </a:r>
                      <a:endParaRPr lang="en-US" b="1" dirty="0"/>
                    </a:p>
                  </a:txBody>
                  <a:tcPr/>
                </a:tc>
              </a:tr>
            </a:tbl>
          </a:graphicData>
        </a:graphic>
      </p:graphicFrame>
      <p:sp>
        <p:nvSpPr>
          <p:cNvPr id="7" name="TextBox 6"/>
          <p:cNvSpPr txBox="1"/>
          <p:nvPr/>
        </p:nvSpPr>
        <p:spPr>
          <a:xfrm>
            <a:off x="4986363" y="5084003"/>
            <a:ext cx="3996560" cy="830997"/>
          </a:xfrm>
          <a:prstGeom prst="rect">
            <a:avLst/>
          </a:prstGeom>
          <a:noFill/>
        </p:spPr>
        <p:txBody>
          <a:bodyPr wrap="square" rtlCol="0">
            <a:spAutoFit/>
          </a:bodyPr>
          <a:lstStyle/>
          <a:p>
            <a:pPr algn="r"/>
            <a:r>
              <a:rPr lang="en-US" sz="2400" dirty="0" smtClean="0">
                <a:solidFill>
                  <a:srgbClr val="FAC810"/>
                </a:solidFill>
              </a:rPr>
              <a:t>Anything surprising about these findings?</a:t>
            </a:r>
            <a:endParaRPr lang="en-US" sz="2400" dirty="0">
              <a:solidFill>
                <a:srgbClr val="FAC810"/>
              </a:solidFill>
            </a:endParaRPr>
          </a:p>
        </p:txBody>
      </p:sp>
    </p:spTree>
    <p:extLst>
      <p:ext uri="{BB962C8B-B14F-4D97-AF65-F5344CB8AC3E}">
        <p14:creationId xmlns:p14="http://schemas.microsoft.com/office/powerpoint/2010/main" val="20678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Case of the Missing Diamond-Maker</a:t>
            </a:r>
            <a:endParaRPr lang="en-US" dirty="0"/>
          </a:p>
        </p:txBody>
      </p:sp>
      <p:sp>
        <p:nvSpPr>
          <p:cNvPr id="3" name="Subtitle 2"/>
          <p:cNvSpPr>
            <a:spLocks noGrp="1"/>
          </p:cNvSpPr>
          <p:nvPr>
            <p:ph type="subTitle" idx="1"/>
          </p:nvPr>
        </p:nvSpPr>
        <p:spPr/>
        <p:txBody>
          <a:bodyPr/>
          <a:lstStyle/>
          <a:p>
            <a:r>
              <a:rPr lang="en-US" dirty="0" smtClean="0"/>
              <a:t>Forensic Science</a:t>
            </a:r>
          </a:p>
          <a:p>
            <a:r>
              <a:rPr lang="en-US" dirty="0" smtClean="0"/>
              <a:t>Cornell Institute for Biology Teachers,  2015 Version</a:t>
            </a:r>
            <a:endParaRPr lang="en-US" dirty="0"/>
          </a:p>
        </p:txBody>
      </p:sp>
      <p:pic>
        <p:nvPicPr>
          <p:cNvPr id="4" name="Picture 2" descr="a diamon maker.tiff"/>
          <p:cNvPicPr>
            <a:picLocks noChangeAspect="1"/>
          </p:cNvPicPr>
          <p:nvPr/>
        </p:nvPicPr>
        <p:blipFill rotWithShape="1">
          <a:blip r:embed="rId2">
            <a:extLst>
              <a:ext uri="{BEBA8EAE-BF5A-486C-A8C5-ECC9F3942E4B}">
                <a14:imgProps xmlns:a14="http://schemas.microsoft.com/office/drawing/2010/main">
                  <a14:imgLayer r:embed="rId3">
                    <a14:imgEffect>
                      <a14:backgroundRemoval t="3209" b="93583" l="18327" r="80080"/>
                    </a14:imgEffect>
                  </a14:imgLayer>
                </a14:imgProps>
              </a:ext>
              <a:ext uri="{28A0092B-C50C-407E-A947-70E740481C1C}">
                <a14:useLocalDpi xmlns:a14="http://schemas.microsoft.com/office/drawing/2010/main" val="0"/>
              </a:ext>
            </a:extLst>
          </a:blip>
          <a:srcRect l="15687" r="17432"/>
          <a:stretch/>
        </p:blipFill>
        <p:spPr bwMode="auto">
          <a:xfrm>
            <a:off x="1494960" y="1583030"/>
            <a:ext cx="2557280" cy="284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escription: Enchanted Land:Florianna misc documents: logo black.p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801" y="5493044"/>
            <a:ext cx="1139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NSF-200x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80" y="11096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cmr_logo_frisb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60" y="545494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4364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Smells</a:t>
            </a:r>
            <a:endParaRPr lang="en-US" dirty="0"/>
          </a:p>
        </p:txBody>
      </p:sp>
      <p:sp>
        <p:nvSpPr>
          <p:cNvPr id="3" name="Content Placeholder 2"/>
          <p:cNvSpPr>
            <a:spLocks noGrp="1"/>
          </p:cNvSpPr>
          <p:nvPr>
            <p:ph idx="1"/>
          </p:nvPr>
        </p:nvSpPr>
        <p:spPr/>
        <p:txBody>
          <a:bodyPr>
            <a:normAutofit/>
          </a:bodyPr>
          <a:lstStyle/>
          <a:p>
            <a:pPr marL="68580" indent="0">
              <a:buNone/>
            </a:pPr>
            <a:r>
              <a:rPr lang="en-US" sz="2400" dirty="0" smtClean="0"/>
              <a:t>What we know:</a:t>
            </a:r>
          </a:p>
          <a:p>
            <a:r>
              <a:rPr lang="en-US" sz="2400" dirty="0" smtClean="0"/>
              <a:t>Paper </a:t>
            </a:r>
            <a:r>
              <a:rPr lang="en-US" sz="2400" dirty="0"/>
              <a:t>towel found in the trash had strong </a:t>
            </a:r>
            <a:r>
              <a:rPr lang="en-US" sz="2400" dirty="0" smtClean="0"/>
              <a:t>smell</a:t>
            </a:r>
          </a:p>
          <a:p>
            <a:r>
              <a:rPr lang="en-US" sz="2400" dirty="0" smtClean="0"/>
              <a:t>Perfume</a:t>
            </a:r>
            <a:r>
              <a:rPr lang="en-US" sz="2400" dirty="0"/>
              <a:t>/cologne samples were collected </a:t>
            </a:r>
            <a:r>
              <a:rPr lang="en-US" sz="2400" dirty="0" smtClean="0"/>
              <a:t>from </a:t>
            </a:r>
            <a:r>
              <a:rPr lang="en-US" sz="2400" b="1" dirty="0" smtClean="0"/>
              <a:t>Sandra</a:t>
            </a:r>
            <a:r>
              <a:rPr lang="en-US" sz="2400" b="1" dirty="0"/>
              <a:t>, Dr. Evil, </a:t>
            </a:r>
            <a:r>
              <a:rPr lang="en-US" sz="2400" b="1" dirty="0" smtClean="0"/>
              <a:t>Randy, </a:t>
            </a:r>
            <a:r>
              <a:rPr lang="en-US" sz="2400" b="1" dirty="0"/>
              <a:t>&amp; Malcolm</a:t>
            </a:r>
            <a:endParaRPr lang="en-US" sz="2400" dirty="0"/>
          </a:p>
        </p:txBody>
      </p:sp>
      <p:sp>
        <p:nvSpPr>
          <p:cNvPr id="4" name="TextBox 3"/>
          <p:cNvSpPr txBox="1"/>
          <p:nvPr/>
        </p:nvSpPr>
        <p:spPr>
          <a:xfrm>
            <a:off x="3156162" y="5084003"/>
            <a:ext cx="5826760" cy="830997"/>
          </a:xfrm>
          <a:prstGeom prst="rect">
            <a:avLst/>
          </a:prstGeom>
          <a:noFill/>
        </p:spPr>
        <p:txBody>
          <a:bodyPr wrap="square" rtlCol="0">
            <a:spAutoFit/>
          </a:bodyPr>
          <a:lstStyle/>
          <a:p>
            <a:pPr algn="r"/>
            <a:r>
              <a:rPr lang="en-US" sz="2400" dirty="0" smtClean="0">
                <a:solidFill>
                  <a:srgbClr val="FAC810"/>
                </a:solidFill>
              </a:rPr>
              <a:t>Did you find a possible explanation for this particular finding?</a:t>
            </a:r>
            <a:endParaRPr lang="en-US" sz="2400" dirty="0">
              <a:solidFill>
                <a:srgbClr val="FAC810"/>
              </a:solidFill>
            </a:endParaRPr>
          </a:p>
        </p:txBody>
      </p:sp>
      <p:sp>
        <p:nvSpPr>
          <p:cNvPr id="5" name="TextBox 4"/>
          <p:cNvSpPr txBox="1"/>
          <p:nvPr/>
        </p:nvSpPr>
        <p:spPr>
          <a:xfrm>
            <a:off x="685800" y="3811554"/>
            <a:ext cx="5271690" cy="830997"/>
          </a:xfrm>
          <a:prstGeom prst="rect">
            <a:avLst/>
          </a:prstGeom>
          <a:noFill/>
        </p:spPr>
        <p:txBody>
          <a:bodyPr wrap="square" rtlCol="0">
            <a:spAutoFit/>
          </a:bodyPr>
          <a:lstStyle/>
          <a:p>
            <a:r>
              <a:rPr lang="en-US" sz="2400" dirty="0" smtClean="0">
                <a:solidFill>
                  <a:schemeClr val="accent2"/>
                </a:solidFill>
              </a:rPr>
              <a:t>Evidence smell belongs to:</a:t>
            </a:r>
          </a:p>
          <a:p>
            <a:r>
              <a:rPr lang="en-US" sz="2400" dirty="0" smtClean="0">
                <a:solidFill>
                  <a:schemeClr val="accent1"/>
                </a:solidFill>
              </a:rPr>
              <a:t>Sandra</a:t>
            </a:r>
            <a:endParaRPr lang="en-US" sz="2400" dirty="0">
              <a:solidFill>
                <a:schemeClr val="accent1"/>
              </a:solidFill>
            </a:endParaRPr>
          </a:p>
        </p:txBody>
      </p:sp>
    </p:spTree>
    <p:extLst>
      <p:ext uri="{BB962C8B-B14F-4D97-AF65-F5344CB8AC3E}">
        <p14:creationId xmlns:p14="http://schemas.microsoft.com/office/powerpoint/2010/main" val="19765531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Spilled Liquid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282116"/>
              </p:ext>
            </p:extLst>
          </p:nvPr>
        </p:nvGraphicFramePr>
        <p:xfrm>
          <a:off x="685800" y="1600200"/>
          <a:ext cx="7772400" cy="2003868"/>
        </p:xfrm>
        <a:graphic>
          <a:graphicData uri="http://schemas.openxmlformats.org/drawingml/2006/table">
            <a:tbl>
              <a:tblPr bandRow="1">
                <a:tableStyleId>{0505E3EF-67EA-436B-97B2-0124C06EBD24}</a:tableStyleId>
              </a:tblPr>
              <a:tblGrid>
                <a:gridCol w="3886200"/>
                <a:gridCol w="3886200"/>
              </a:tblGrid>
              <a:tr h="500967">
                <a:tc>
                  <a:txBody>
                    <a:bodyPr/>
                    <a:lstStyle/>
                    <a:p>
                      <a:pPr algn="ctr"/>
                      <a:r>
                        <a:rPr lang="en-US" dirty="0" smtClean="0"/>
                        <a:t>Dr. Evil</a:t>
                      </a:r>
                      <a:endParaRPr lang="en-US" dirty="0"/>
                    </a:p>
                  </a:txBody>
                  <a:tcPr anchor="ctr"/>
                </a:tc>
                <a:tc>
                  <a:txBody>
                    <a:bodyPr/>
                    <a:lstStyle/>
                    <a:p>
                      <a:pPr algn="ctr"/>
                      <a:r>
                        <a:rPr lang="en-US" dirty="0" err="1" smtClean="0"/>
                        <a:t>Alka</a:t>
                      </a:r>
                      <a:r>
                        <a:rPr lang="en-US" dirty="0" smtClean="0"/>
                        <a:t> Seltzer</a:t>
                      </a:r>
                      <a:endParaRPr lang="en-US" dirty="0"/>
                    </a:p>
                  </a:txBody>
                  <a:tcPr anchor="ctr"/>
                </a:tc>
              </a:tr>
              <a:tr h="500967">
                <a:tc>
                  <a:txBody>
                    <a:bodyPr/>
                    <a:lstStyle/>
                    <a:p>
                      <a:pPr algn="ctr"/>
                      <a:r>
                        <a:rPr lang="en-US" dirty="0" smtClean="0"/>
                        <a:t>Malcolm</a:t>
                      </a:r>
                      <a:endParaRPr lang="en-US" dirty="0"/>
                    </a:p>
                  </a:txBody>
                  <a:tcPr anchor="ctr"/>
                </a:tc>
                <a:tc>
                  <a:txBody>
                    <a:bodyPr/>
                    <a:lstStyle/>
                    <a:p>
                      <a:pPr algn="ctr"/>
                      <a:r>
                        <a:rPr lang="en-US" dirty="0" smtClean="0"/>
                        <a:t>Gatorade</a:t>
                      </a:r>
                      <a:endParaRPr lang="en-US" dirty="0"/>
                    </a:p>
                  </a:txBody>
                  <a:tcPr anchor="ctr"/>
                </a:tc>
              </a:tr>
              <a:tr h="500967">
                <a:tc>
                  <a:txBody>
                    <a:bodyPr/>
                    <a:lstStyle/>
                    <a:p>
                      <a:pPr algn="ctr"/>
                      <a:r>
                        <a:rPr lang="en-US" dirty="0" smtClean="0"/>
                        <a:t>Maria</a:t>
                      </a:r>
                      <a:endParaRPr lang="en-US" dirty="0"/>
                    </a:p>
                  </a:txBody>
                  <a:tcPr anchor="ctr"/>
                </a:tc>
                <a:tc>
                  <a:txBody>
                    <a:bodyPr/>
                    <a:lstStyle/>
                    <a:p>
                      <a:pPr algn="ctr"/>
                      <a:r>
                        <a:rPr lang="en-US" dirty="0" smtClean="0"/>
                        <a:t>Water</a:t>
                      </a:r>
                      <a:endParaRPr lang="en-US" dirty="0"/>
                    </a:p>
                  </a:txBody>
                  <a:tcPr anchor="ctr"/>
                </a:tc>
              </a:tr>
              <a:tr h="500967">
                <a:tc>
                  <a:txBody>
                    <a:bodyPr/>
                    <a:lstStyle/>
                    <a:p>
                      <a:pPr algn="ctr"/>
                      <a:r>
                        <a:rPr lang="en-US" dirty="0" smtClean="0"/>
                        <a:t>Sandra</a:t>
                      </a:r>
                      <a:endParaRPr lang="en-US" dirty="0"/>
                    </a:p>
                  </a:txBody>
                  <a:tcPr anchor="ctr"/>
                </a:tc>
                <a:tc>
                  <a:txBody>
                    <a:bodyPr/>
                    <a:lstStyle/>
                    <a:p>
                      <a:pPr algn="ctr"/>
                      <a:r>
                        <a:rPr lang="en-US" dirty="0" smtClean="0"/>
                        <a:t>Orange Juice</a:t>
                      </a:r>
                      <a:endParaRPr lang="en-US" dirty="0"/>
                    </a:p>
                  </a:txBody>
                  <a:tcPr anchor="ctr"/>
                </a:tc>
              </a:tr>
            </a:tbl>
          </a:graphicData>
        </a:graphic>
      </p:graphicFrame>
      <p:sp>
        <p:nvSpPr>
          <p:cNvPr id="5" name="TextBox 4"/>
          <p:cNvSpPr txBox="1"/>
          <p:nvPr/>
        </p:nvSpPr>
        <p:spPr>
          <a:xfrm>
            <a:off x="3156162" y="5084003"/>
            <a:ext cx="5826760" cy="830997"/>
          </a:xfrm>
          <a:prstGeom prst="rect">
            <a:avLst/>
          </a:prstGeom>
          <a:noFill/>
        </p:spPr>
        <p:txBody>
          <a:bodyPr wrap="square" rtlCol="0">
            <a:spAutoFit/>
          </a:bodyPr>
          <a:lstStyle/>
          <a:p>
            <a:pPr algn="r"/>
            <a:r>
              <a:rPr lang="en-US" sz="2400" dirty="0" smtClean="0">
                <a:solidFill>
                  <a:srgbClr val="FAC810"/>
                </a:solidFill>
              </a:rPr>
              <a:t>Did you find a possible explanation for this particular finding?</a:t>
            </a:r>
            <a:endParaRPr lang="en-US" sz="2400" dirty="0">
              <a:solidFill>
                <a:srgbClr val="FAC810"/>
              </a:solidFill>
            </a:endParaRPr>
          </a:p>
        </p:txBody>
      </p:sp>
      <p:sp>
        <p:nvSpPr>
          <p:cNvPr id="6" name="TextBox 5"/>
          <p:cNvSpPr txBox="1"/>
          <p:nvPr/>
        </p:nvSpPr>
        <p:spPr>
          <a:xfrm>
            <a:off x="685799" y="3811554"/>
            <a:ext cx="5682551" cy="830997"/>
          </a:xfrm>
          <a:prstGeom prst="rect">
            <a:avLst/>
          </a:prstGeom>
          <a:noFill/>
        </p:spPr>
        <p:txBody>
          <a:bodyPr wrap="square" rtlCol="0">
            <a:spAutoFit/>
          </a:bodyPr>
          <a:lstStyle/>
          <a:p>
            <a:r>
              <a:rPr lang="en-US" sz="2400" dirty="0" smtClean="0">
                <a:solidFill>
                  <a:schemeClr val="accent2"/>
                </a:solidFill>
              </a:rPr>
              <a:t>Whose drink was found at the crime scene?</a:t>
            </a:r>
          </a:p>
          <a:p>
            <a:r>
              <a:rPr lang="en-US" sz="2400" dirty="0" smtClean="0">
                <a:solidFill>
                  <a:schemeClr val="accent1"/>
                </a:solidFill>
              </a:rPr>
              <a:t>Malcolm</a:t>
            </a:r>
            <a:endParaRPr lang="en-US" sz="2400" dirty="0">
              <a:solidFill>
                <a:schemeClr val="accent1"/>
              </a:solidFill>
            </a:endParaRPr>
          </a:p>
        </p:txBody>
      </p:sp>
    </p:spTree>
    <p:extLst>
      <p:ext uri="{BB962C8B-B14F-4D97-AF65-F5344CB8AC3E}">
        <p14:creationId xmlns:p14="http://schemas.microsoft.com/office/powerpoint/2010/main" val="16269025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Spilled Powder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726611"/>
              </p:ext>
            </p:extLst>
          </p:nvPr>
        </p:nvGraphicFramePr>
        <p:xfrm>
          <a:off x="685800" y="1417638"/>
          <a:ext cx="7772400" cy="285869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935572">
                <a:tc>
                  <a:txBody>
                    <a:bodyPr/>
                    <a:lstStyle/>
                    <a:p>
                      <a:endParaRPr lang="en-US" sz="1600" dirty="0"/>
                    </a:p>
                  </a:txBody>
                  <a:tcPr/>
                </a:tc>
                <a:tc>
                  <a:txBody>
                    <a:bodyPr/>
                    <a:lstStyle/>
                    <a:p>
                      <a:r>
                        <a:rPr lang="en-US" sz="1600" dirty="0" smtClean="0"/>
                        <a:t>Appearance Under</a:t>
                      </a:r>
                      <a:r>
                        <a:rPr lang="en-US" sz="1600" baseline="0" dirty="0" smtClean="0"/>
                        <a:t> Magnification</a:t>
                      </a:r>
                      <a:endParaRPr lang="en-US" sz="1600" dirty="0"/>
                    </a:p>
                  </a:txBody>
                  <a:tcPr/>
                </a:tc>
                <a:tc>
                  <a:txBody>
                    <a:bodyPr/>
                    <a:lstStyle/>
                    <a:p>
                      <a:r>
                        <a:rPr lang="en-US" sz="1600" dirty="0" smtClean="0"/>
                        <a:t>Texture</a:t>
                      </a:r>
                      <a:endParaRPr lang="en-US" sz="1600" dirty="0"/>
                    </a:p>
                  </a:txBody>
                  <a:tcPr/>
                </a:tc>
                <a:tc>
                  <a:txBody>
                    <a:bodyPr/>
                    <a:lstStyle/>
                    <a:p>
                      <a:r>
                        <a:rPr lang="en-US" sz="1600" dirty="0" smtClean="0"/>
                        <a:t>Reaction to Water</a:t>
                      </a:r>
                      <a:endParaRPr lang="en-US" sz="1600" dirty="0"/>
                    </a:p>
                  </a:txBody>
                  <a:tcPr/>
                </a:tc>
                <a:tc>
                  <a:txBody>
                    <a:bodyPr/>
                    <a:lstStyle/>
                    <a:p>
                      <a:r>
                        <a:rPr lang="en-US" sz="1600" dirty="0" smtClean="0"/>
                        <a:t>Reaction</a:t>
                      </a:r>
                      <a:r>
                        <a:rPr lang="en-US" sz="1600" baseline="0" dirty="0" smtClean="0"/>
                        <a:t> to Vinegar</a:t>
                      </a:r>
                      <a:endParaRPr lang="en-US" sz="1600" dirty="0"/>
                    </a:p>
                  </a:txBody>
                  <a:tcPr/>
                </a:tc>
              </a:tr>
              <a:tr h="658366">
                <a:tc>
                  <a:txBody>
                    <a:bodyPr/>
                    <a:lstStyle/>
                    <a:p>
                      <a:r>
                        <a:rPr lang="en-US" sz="1600" b="1" dirty="0" smtClean="0"/>
                        <a:t>Evidence</a:t>
                      </a:r>
                      <a:endParaRPr lang="en-US" sz="1600" b="1" dirty="0"/>
                    </a:p>
                  </a:txBody>
                  <a:tcPr/>
                </a:tc>
                <a:tc>
                  <a:txBody>
                    <a:bodyPr/>
                    <a:lstStyle/>
                    <a:p>
                      <a:r>
                        <a:rPr lang="en-US" sz="1600" dirty="0" smtClean="0"/>
                        <a:t>White</a:t>
                      </a:r>
                      <a:r>
                        <a:rPr lang="en-US" sz="1600" baseline="0" dirty="0" smtClean="0"/>
                        <a:t> fine powder</a:t>
                      </a:r>
                      <a:endParaRPr lang="en-US" sz="1600" dirty="0"/>
                    </a:p>
                  </a:txBody>
                  <a:tcPr/>
                </a:tc>
                <a:tc>
                  <a:txBody>
                    <a:bodyPr/>
                    <a:lstStyle/>
                    <a:p>
                      <a:r>
                        <a:rPr lang="en-US" sz="1600" dirty="0" smtClean="0"/>
                        <a:t>Silky, sticks to fingers</a:t>
                      </a:r>
                      <a:endParaRPr lang="en-US" sz="1600" dirty="0"/>
                    </a:p>
                  </a:txBody>
                  <a:tcPr/>
                </a:tc>
                <a:tc>
                  <a:txBody>
                    <a:bodyPr/>
                    <a:lstStyle/>
                    <a:p>
                      <a:r>
                        <a:rPr lang="en-US" sz="1600" dirty="0" smtClean="0"/>
                        <a:t>None,</a:t>
                      </a:r>
                      <a:r>
                        <a:rPr lang="en-US" sz="1600" baseline="0" dirty="0" smtClean="0"/>
                        <a:t> </a:t>
                      </a:r>
                      <a:r>
                        <a:rPr lang="en-US" sz="1600" dirty="0" smtClean="0"/>
                        <a:t>dissolves</a:t>
                      </a:r>
                      <a:endParaRPr lang="en-US" sz="1600" dirty="0"/>
                    </a:p>
                  </a:txBody>
                  <a:tcPr/>
                </a:tc>
                <a:tc>
                  <a:txBody>
                    <a:bodyPr/>
                    <a:lstStyle/>
                    <a:p>
                      <a:r>
                        <a:rPr lang="en-US" sz="1600" dirty="0" smtClean="0"/>
                        <a:t>None, dissolves</a:t>
                      </a:r>
                      <a:endParaRPr lang="en-US" sz="1600" dirty="0"/>
                    </a:p>
                  </a:txBody>
                  <a:tcPr/>
                </a:tc>
              </a:tr>
              <a:tr h="421584">
                <a:tc>
                  <a:txBody>
                    <a:bodyPr/>
                    <a:lstStyle/>
                    <a:p>
                      <a:r>
                        <a:rPr lang="en-US" sz="1600" dirty="0" smtClean="0"/>
                        <a:t>Powdered</a:t>
                      </a:r>
                      <a:r>
                        <a:rPr lang="en-US" sz="1600" baseline="0" dirty="0" smtClean="0"/>
                        <a:t> Sugar</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421584">
                <a:tc>
                  <a:txBody>
                    <a:bodyPr/>
                    <a:lstStyle/>
                    <a:p>
                      <a:r>
                        <a:rPr lang="en-US" sz="1600" dirty="0" smtClean="0"/>
                        <a:t>Baking Soda</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r>
              <a:tr h="421584">
                <a:tc>
                  <a:txBody>
                    <a:bodyPr/>
                    <a:lstStyle/>
                    <a:p>
                      <a:r>
                        <a:rPr lang="en-US" sz="1600" dirty="0" smtClean="0"/>
                        <a:t>Baking Powder</a:t>
                      </a:r>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r>
            </a:tbl>
          </a:graphicData>
        </a:graphic>
      </p:graphicFrame>
      <p:sp>
        <p:nvSpPr>
          <p:cNvPr id="5" name="TextBox 4"/>
          <p:cNvSpPr txBox="1"/>
          <p:nvPr/>
        </p:nvSpPr>
        <p:spPr>
          <a:xfrm>
            <a:off x="685800" y="4465141"/>
            <a:ext cx="4001756" cy="830997"/>
          </a:xfrm>
          <a:prstGeom prst="rect">
            <a:avLst/>
          </a:prstGeom>
          <a:noFill/>
        </p:spPr>
        <p:txBody>
          <a:bodyPr wrap="square" rtlCol="0">
            <a:spAutoFit/>
          </a:bodyPr>
          <a:lstStyle/>
          <a:p>
            <a:r>
              <a:rPr lang="en-US" sz="2400" dirty="0" smtClean="0">
                <a:solidFill>
                  <a:schemeClr val="accent2"/>
                </a:solidFill>
              </a:rPr>
              <a:t>What is the mystery powder?</a:t>
            </a:r>
          </a:p>
          <a:p>
            <a:r>
              <a:rPr lang="en-US" sz="2400" dirty="0" smtClean="0">
                <a:solidFill>
                  <a:schemeClr val="accent1"/>
                </a:solidFill>
              </a:rPr>
              <a:t>Powdered Sugar</a:t>
            </a:r>
            <a:endParaRPr lang="en-US" sz="2400" dirty="0">
              <a:solidFill>
                <a:schemeClr val="accent1"/>
              </a:solidFill>
            </a:endParaRPr>
          </a:p>
        </p:txBody>
      </p:sp>
      <p:sp>
        <p:nvSpPr>
          <p:cNvPr id="6" name="TextBox 5"/>
          <p:cNvSpPr txBox="1"/>
          <p:nvPr/>
        </p:nvSpPr>
        <p:spPr>
          <a:xfrm>
            <a:off x="4687556" y="4450625"/>
            <a:ext cx="3852352" cy="830997"/>
          </a:xfrm>
          <a:prstGeom prst="rect">
            <a:avLst/>
          </a:prstGeom>
          <a:noFill/>
        </p:spPr>
        <p:txBody>
          <a:bodyPr wrap="square" rtlCol="0">
            <a:spAutoFit/>
          </a:bodyPr>
          <a:lstStyle/>
          <a:p>
            <a:r>
              <a:rPr lang="en-US" sz="2400" dirty="0" smtClean="0">
                <a:solidFill>
                  <a:schemeClr val="accent2"/>
                </a:solidFill>
              </a:rPr>
              <a:t>Who do you think spilled the powder in the lab? </a:t>
            </a:r>
            <a:r>
              <a:rPr lang="en-US" sz="2400" dirty="0" smtClean="0">
                <a:solidFill>
                  <a:schemeClr val="accent1"/>
                </a:solidFill>
              </a:rPr>
              <a:t>Randy</a:t>
            </a:r>
            <a:endParaRPr lang="en-US" sz="2400" dirty="0">
              <a:solidFill>
                <a:schemeClr val="accent1"/>
              </a:solidFill>
            </a:endParaRPr>
          </a:p>
        </p:txBody>
      </p:sp>
      <p:sp>
        <p:nvSpPr>
          <p:cNvPr id="7" name="TextBox 6"/>
          <p:cNvSpPr txBox="1"/>
          <p:nvPr/>
        </p:nvSpPr>
        <p:spPr>
          <a:xfrm>
            <a:off x="4736574" y="5285805"/>
            <a:ext cx="3665598" cy="461665"/>
          </a:xfrm>
          <a:prstGeom prst="rect">
            <a:avLst/>
          </a:prstGeom>
          <a:noFill/>
        </p:spPr>
        <p:txBody>
          <a:bodyPr wrap="square" rtlCol="0">
            <a:spAutoFit/>
          </a:bodyPr>
          <a:lstStyle/>
          <a:p>
            <a:r>
              <a:rPr lang="en-US" sz="2400" dirty="0" smtClean="0">
                <a:solidFill>
                  <a:srgbClr val="FAC810"/>
                </a:solidFill>
              </a:rPr>
              <a:t>Why do you think so?</a:t>
            </a:r>
            <a:endParaRPr lang="en-US" sz="2400" dirty="0">
              <a:solidFill>
                <a:srgbClr val="FAC810"/>
              </a:solidFill>
            </a:endParaRPr>
          </a:p>
        </p:txBody>
      </p:sp>
    </p:spTree>
    <p:extLst>
      <p:ext uri="{BB962C8B-B14F-4D97-AF65-F5344CB8AC3E}">
        <p14:creationId xmlns:p14="http://schemas.microsoft.com/office/powerpoint/2010/main" val="115396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All the Evidence Found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0013346"/>
              </p:ext>
            </p:extLst>
          </p:nvPr>
        </p:nvGraphicFramePr>
        <p:xfrm>
          <a:off x="685800" y="1359654"/>
          <a:ext cx="7772401" cy="5120198"/>
        </p:xfrm>
        <a:graphic>
          <a:graphicData uri="http://schemas.openxmlformats.org/drawingml/2006/table">
            <a:tbl>
              <a:tblPr firstRow="1" bandRow="1">
                <a:tableStyleId>{7DF18680-E054-41AD-8BC1-D1AEF772440D}</a:tableStyleId>
              </a:tblPr>
              <a:tblGrid>
                <a:gridCol w="1110343"/>
                <a:gridCol w="1110343"/>
                <a:gridCol w="1110343"/>
                <a:gridCol w="1110343"/>
                <a:gridCol w="1110343"/>
                <a:gridCol w="1110343"/>
                <a:gridCol w="1110343"/>
              </a:tblGrid>
              <a:tr h="733186">
                <a:tc>
                  <a:txBody>
                    <a:bodyPr/>
                    <a:lstStyle/>
                    <a:p>
                      <a:r>
                        <a:rPr lang="en-US" sz="1600" dirty="0" smtClean="0"/>
                        <a:t>Suspect</a:t>
                      </a:r>
                      <a:endParaRPr lang="en-US" sz="1600" dirty="0"/>
                    </a:p>
                  </a:txBody>
                  <a:tcPr/>
                </a:tc>
                <a:tc>
                  <a:txBody>
                    <a:bodyPr/>
                    <a:lstStyle/>
                    <a:p>
                      <a:r>
                        <a:rPr lang="en-US" sz="1600" dirty="0" smtClean="0"/>
                        <a:t>Finger-</a:t>
                      </a:r>
                    </a:p>
                    <a:p>
                      <a:r>
                        <a:rPr lang="en-US" sz="1600" dirty="0" smtClean="0"/>
                        <a:t>print</a:t>
                      </a:r>
                      <a:endParaRPr lang="en-US" sz="1600" dirty="0"/>
                    </a:p>
                  </a:txBody>
                  <a:tcPr/>
                </a:tc>
                <a:tc>
                  <a:txBody>
                    <a:bodyPr/>
                    <a:lstStyle/>
                    <a:p>
                      <a:r>
                        <a:rPr lang="en-US" sz="1600" dirty="0" smtClean="0"/>
                        <a:t>Chroma-</a:t>
                      </a:r>
                      <a:r>
                        <a:rPr lang="en-US" sz="1600" dirty="0" err="1" smtClean="0"/>
                        <a:t>tography</a:t>
                      </a:r>
                      <a:endParaRPr lang="en-US" sz="1600" dirty="0"/>
                    </a:p>
                  </a:txBody>
                  <a:tcPr/>
                </a:tc>
                <a:tc>
                  <a:txBody>
                    <a:bodyPr/>
                    <a:lstStyle/>
                    <a:p>
                      <a:r>
                        <a:rPr lang="en-US" sz="1600" dirty="0" smtClean="0"/>
                        <a:t>Fibers</a:t>
                      </a:r>
                      <a:endParaRPr lang="en-US" sz="1600" dirty="0"/>
                    </a:p>
                  </a:txBody>
                  <a:tcPr/>
                </a:tc>
                <a:tc>
                  <a:txBody>
                    <a:bodyPr/>
                    <a:lstStyle/>
                    <a:p>
                      <a:r>
                        <a:rPr lang="en-US" sz="1600" dirty="0" smtClean="0"/>
                        <a:t>Smells</a:t>
                      </a:r>
                      <a:endParaRPr lang="en-US" sz="1600" dirty="0"/>
                    </a:p>
                  </a:txBody>
                  <a:tcPr/>
                </a:tc>
                <a:tc>
                  <a:txBody>
                    <a:bodyPr/>
                    <a:lstStyle/>
                    <a:p>
                      <a:r>
                        <a:rPr lang="en-US" sz="1600" dirty="0" smtClean="0"/>
                        <a:t>Drink</a:t>
                      </a:r>
                      <a:endParaRPr lang="en-US" sz="1600" dirty="0"/>
                    </a:p>
                  </a:txBody>
                  <a:tcPr/>
                </a:tc>
                <a:tc>
                  <a:txBody>
                    <a:bodyPr/>
                    <a:lstStyle/>
                    <a:p>
                      <a:r>
                        <a:rPr lang="en-US" sz="1600" dirty="0" smtClean="0"/>
                        <a:t>Powder</a:t>
                      </a:r>
                      <a:endParaRPr lang="en-US" sz="1600" dirty="0"/>
                    </a:p>
                  </a:txBody>
                  <a:tcPr/>
                </a:tc>
              </a:tr>
              <a:tr h="730160">
                <a:tc>
                  <a:txBody>
                    <a:bodyPr/>
                    <a:lstStyle/>
                    <a:p>
                      <a:r>
                        <a:rPr lang="en-US" sz="1600" dirty="0" smtClean="0"/>
                        <a:t>Malcolm</a:t>
                      </a:r>
                      <a:endParaRPr lang="en-US" sz="1600" dirty="0"/>
                    </a:p>
                  </a:txBody>
                  <a:tcPr/>
                </a:tc>
                <a:tc>
                  <a:txBody>
                    <a:bodyPr/>
                    <a:lstStyle/>
                    <a:p>
                      <a:pPr algn="ctr"/>
                      <a:r>
                        <a:rPr lang="en-US" sz="1600" dirty="0" smtClean="0"/>
                        <a:t>X</a:t>
                      </a:r>
                      <a:endParaRPr lang="en-US" sz="1600" dirty="0"/>
                    </a:p>
                  </a:txBody>
                  <a:tcPr anchor="ctr"/>
                </a:tc>
                <a:tc>
                  <a:txBody>
                    <a:bodyPr/>
                    <a:lstStyle/>
                    <a:p>
                      <a:pPr algn="ctr"/>
                      <a:r>
                        <a:rPr lang="en-US" sz="1600" dirty="0" smtClean="0"/>
                        <a:t>X</a:t>
                      </a:r>
                      <a:endParaRPr lang="en-US" sz="1600" dirty="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smtClean="0"/>
                        <a:t>X</a:t>
                      </a:r>
                      <a:endParaRPr lang="en-US" sz="1600" dirty="0"/>
                    </a:p>
                  </a:txBody>
                  <a:tcPr anchor="ctr"/>
                </a:tc>
                <a:tc>
                  <a:txBody>
                    <a:bodyPr/>
                    <a:lstStyle/>
                    <a:p>
                      <a:pPr algn="ctr"/>
                      <a:endParaRPr lang="en-US" sz="1600"/>
                    </a:p>
                  </a:txBody>
                  <a:tcPr anchor="ctr"/>
                </a:tc>
              </a:tr>
              <a:tr h="730160">
                <a:tc>
                  <a:txBody>
                    <a:bodyPr/>
                    <a:lstStyle/>
                    <a:p>
                      <a:r>
                        <a:rPr lang="en-US" sz="1600" dirty="0" smtClean="0"/>
                        <a:t>Randy</a:t>
                      </a:r>
                      <a:endParaRPr lang="en-US" sz="1600" dirty="0"/>
                    </a:p>
                  </a:txBody>
                  <a:tcPr/>
                </a:tc>
                <a:tc>
                  <a:txBody>
                    <a:bodyPr/>
                    <a:lstStyle/>
                    <a:p>
                      <a:pPr algn="ctr"/>
                      <a:endParaRPr lang="en-US" sz="160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a:p>
                  </a:txBody>
                  <a:tcPr anchor="ctr"/>
                </a:tc>
                <a:tc>
                  <a:txBody>
                    <a:bodyPr/>
                    <a:lstStyle/>
                    <a:p>
                      <a:pPr algn="ctr"/>
                      <a:r>
                        <a:rPr lang="en-US" sz="1600" dirty="0" smtClean="0"/>
                        <a:t>X</a:t>
                      </a:r>
                      <a:endParaRPr lang="en-US" sz="1600" dirty="0"/>
                    </a:p>
                  </a:txBody>
                  <a:tcPr anchor="ctr"/>
                </a:tc>
              </a:tr>
              <a:tr h="733186">
                <a:tc>
                  <a:txBody>
                    <a:bodyPr/>
                    <a:lstStyle/>
                    <a:p>
                      <a:r>
                        <a:rPr lang="en-US" sz="1600" dirty="0" smtClean="0"/>
                        <a:t>Sandra Dee</a:t>
                      </a:r>
                      <a:endParaRPr lang="en-US" sz="1600" dirty="0"/>
                    </a:p>
                  </a:txBody>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r>
                        <a:rPr lang="en-US" sz="1600" dirty="0" smtClean="0"/>
                        <a:t>X</a:t>
                      </a:r>
                      <a:endParaRPr lang="en-US" sz="1600" dirty="0"/>
                    </a:p>
                  </a:txBody>
                  <a:tcPr anchor="ctr"/>
                </a:tc>
                <a:tc>
                  <a:txBody>
                    <a:bodyPr/>
                    <a:lstStyle/>
                    <a:p>
                      <a:pPr algn="ctr"/>
                      <a:endParaRPr lang="en-US" sz="1600"/>
                    </a:p>
                  </a:txBody>
                  <a:tcPr anchor="ctr"/>
                </a:tc>
              </a:tr>
              <a:tr h="730160">
                <a:tc>
                  <a:txBody>
                    <a:bodyPr/>
                    <a:lstStyle/>
                    <a:p>
                      <a:r>
                        <a:rPr lang="en-US" sz="1600" dirty="0" smtClean="0"/>
                        <a:t>Dr. Evil</a:t>
                      </a:r>
                      <a:endParaRPr lang="en-US" sz="1600" dirty="0"/>
                    </a:p>
                  </a:txBody>
                  <a:tcPr/>
                </a:tc>
                <a:tc>
                  <a:txBody>
                    <a:bodyPr/>
                    <a:lstStyle/>
                    <a:p>
                      <a:pPr algn="ctr"/>
                      <a:r>
                        <a:rPr lang="en-US" sz="1600" dirty="0" smtClean="0"/>
                        <a:t>X</a:t>
                      </a:r>
                      <a:endParaRPr lang="en-US" sz="1600" dirty="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smtClean="0"/>
                        <a:t>X</a:t>
                      </a:r>
                      <a:endParaRPr lang="en-US" sz="1600" dirty="0"/>
                    </a:p>
                  </a:txBody>
                  <a:tcPr anchor="ctr"/>
                </a:tc>
                <a:tc>
                  <a:txBody>
                    <a:bodyPr/>
                    <a:lstStyle/>
                    <a:p>
                      <a:pPr algn="ctr"/>
                      <a:endParaRPr lang="en-US" sz="1600" dirty="0"/>
                    </a:p>
                  </a:txBody>
                  <a:tcPr anchor="ctr"/>
                </a:tc>
                <a:tc>
                  <a:txBody>
                    <a:bodyPr/>
                    <a:lstStyle/>
                    <a:p>
                      <a:pPr algn="ctr"/>
                      <a:endParaRPr lang="en-US" sz="1600"/>
                    </a:p>
                  </a:txBody>
                  <a:tcPr anchor="ctr"/>
                </a:tc>
              </a:tr>
              <a:tr h="730160">
                <a:tc>
                  <a:txBody>
                    <a:bodyPr/>
                    <a:lstStyle/>
                    <a:p>
                      <a:r>
                        <a:rPr lang="en-US" sz="1600" dirty="0" smtClean="0"/>
                        <a:t>Maria</a:t>
                      </a:r>
                      <a:endParaRPr lang="en-US" sz="1600" dirty="0"/>
                    </a:p>
                  </a:txBody>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endParaRPr lang="en-US" sz="1600" dirty="0"/>
                    </a:p>
                  </a:txBody>
                  <a:tcPr anchor="ctr"/>
                </a:tc>
              </a:tr>
              <a:tr h="733186">
                <a:tc>
                  <a:txBody>
                    <a:bodyPr/>
                    <a:lstStyle/>
                    <a:p>
                      <a:r>
                        <a:rPr lang="en-US" sz="1600" dirty="0" smtClean="0"/>
                        <a:t>Dr. Suzy</a:t>
                      </a:r>
                      <a:r>
                        <a:rPr lang="en-US" sz="1600" baseline="0" dirty="0" smtClean="0"/>
                        <a:t> Squeeze</a:t>
                      </a:r>
                      <a:endParaRPr lang="en-US" sz="1600" dirty="0"/>
                    </a:p>
                  </a:txBody>
                  <a:tcPr/>
                </a:tc>
                <a:tc>
                  <a:txBody>
                    <a:bodyPr/>
                    <a:lstStyle/>
                    <a:p>
                      <a:pPr algn="ctr"/>
                      <a:r>
                        <a:rPr lang="en-US" sz="1600" dirty="0" smtClean="0"/>
                        <a:t>X</a:t>
                      </a:r>
                      <a:endParaRPr lang="en-US" sz="1600" dirty="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smtClean="0"/>
                        <a:t>X</a:t>
                      </a:r>
                      <a:endParaRPr lang="en-US" sz="1600" dirty="0"/>
                    </a:p>
                  </a:txBody>
                  <a:tcPr anchor="ctr"/>
                </a:tc>
                <a:tc>
                  <a:txBody>
                    <a:bodyPr/>
                    <a:lstStyle/>
                    <a:p>
                      <a:pPr algn="ctr"/>
                      <a:endParaRPr lang="en-US" sz="1600"/>
                    </a:p>
                  </a:txBody>
                  <a:tcPr anchor="ctr"/>
                </a:tc>
                <a:tc>
                  <a:txBody>
                    <a:bodyPr/>
                    <a:lstStyle/>
                    <a:p>
                      <a:pPr algn="ctr"/>
                      <a:endParaRPr lang="en-US" sz="1600" dirty="0"/>
                    </a:p>
                  </a:txBody>
                  <a:tcPr anchor="ctr"/>
                </a:tc>
              </a:tr>
            </a:tbl>
          </a:graphicData>
        </a:graphic>
      </p:graphicFrame>
    </p:spTree>
    <p:extLst>
      <p:ext uri="{BB962C8B-B14F-4D97-AF65-F5344CB8AC3E}">
        <p14:creationId xmlns:p14="http://schemas.microsoft.com/office/powerpoint/2010/main" val="3098378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Stole the Diamond-Maker?</a:t>
            </a:r>
            <a:endParaRPr lang="en-US" dirty="0"/>
          </a:p>
        </p:txBody>
      </p:sp>
      <p:sp>
        <p:nvSpPr>
          <p:cNvPr id="3" name="Content Placeholder 2"/>
          <p:cNvSpPr>
            <a:spLocks noGrp="1"/>
          </p:cNvSpPr>
          <p:nvPr>
            <p:ph idx="1"/>
          </p:nvPr>
        </p:nvSpPr>
        <p:spPr>
          <a:xfrm>
            <a:off x="685800" y="1417638"/>
            <a:ext cx="4711424" cy="4113962"/>
          </a:xfrm>
        </p:spPr>
        <p:txBody>
          <a:bodyPr>
            <a:normAutofit/>
          </a:bodyPr>
          <a:lstStyle/>
          <a:p>
            <a:r>
              <a:rPr lang="en-US" b="1" dirty="0"/>
              <a:t>Malcolm</a:t>
            </a:r>
            <a:r>
              <a:rPr lang="en-US" dirty="0"/>
              <a:t> was hoping to impress his </a:t>
            </a:r>
            <a:r>
              <a:rPr lang="en-US" dirty="0" smtClean="0"/>
              <a:t>girlfriend, </a:t>
            </a:r>
            <a:r>
              <a:rPr lang="en-US" dirty="0"/>
              <a:t>Dr. Suzy </a:t>
            </a:r>
            <a:r>
              <a:rPr lang="en-US" dirty="0" smtClean="0"/>
              <a:t>Squeeze, </a:t>
            </a:r>
            <a:r>
              <a:rPr lang="en-US" dirty="0"/>
              <a:t>by making her a diamond </a:t>
            </a:r>
            <a:r>
              <a:rPr lang="en-US" dirty="0" smtClean="0"/>
              <a:t>ring.</a:t>
            </a:r>
          </a:p>
          <a:p>
            <a:r>
              <a:rPr lang="en-US" dirty="0"/>
              <a:t>A</a:t>
            </a:r>
            <a:r>
              <a:rPr lang="en-US" dirty="0" smtClean="0"/>
              <a:t>fter </a:t>
            </a:r>
            <a:r>
              <a:rPr lang="en-US" dirty="0"/>
              <a:t>basketball practice, he snuck into the lab and “borrowed</a:t>
            </a:r>
            <a:r>
              <a:rPr lang="ja-JP" altLang="en-US" dirty="0">
                <a:latin typeface="Arial"/>
              </a:rPr>
              <a:t>”</a:t>
            </a:r>
            <a:r>
              <a:rPr lang="en-US" dirty="0"/>
              <a:t> the machine with the intention of returning it later </a:t>
            </a:r>
            <a:r>
              <a:rPr lang="en-US" dirty="0" smtClean="0"/>
              <a:t>that night.</a:t>
            </a:r>
          </a:p>
          <a:p>
            <a:r>
              <a:rPr lang="en-US" dirty="0" smtClean="0"/>
              <a:t>Unfortunately, </a:t>
            </a:r>
            <a:r>
              <a:rPr lang="en-US" dirty="0"/>
              <a:t>it was discovered missing by Randy before he could return it. </a:t>
            </a:r>
            <a:endParaRPr lang="en-US" dirty="0" smtClean="0"/>
          </a:p>
          <a:p>
            <a:r>
              <a:rPr lang="en-US" dirty="0" smtClean="0"/>
              <a:t>In </a:t>
            </a:r>
            <a:r>
              <a:rPr lang="en-US" dirty="0"/>
              <a:t>the process he spilled his drink and left his prints on the glass cabinet</a:t>
            </a:r>
            <a:r>
              <a:rPr lang="en-US" dirty="0" smtClean="0"/>
              <a:t>.</a:t>
            </a:r>
            <a:endParaRPr lang="en-US" dirty="0"/>
          </a:p>
        </p:txBody>
      </p:sp>
      <p:pic>
        <p:nvPicPr>
          <p:cNvPr id="4" name="Animated_Woman_Working_Desk-2sm.gif">
            <a:hlinkClick r:id="" action="ppaction://media"/>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393" b="98174" l="3960" r="100000">
                        <a14:foregroundMark x1="19307" y1="90868" x2="19307" y2="90868"/>
                        <a14:foregroundMark x1="9901" y1="91781" x2="9901" y2="91781"/>
                        <a14:foregroundMark x1="32178" y1="89954" x2="32178" y2="89954"/>
                      </a14:backgroundRemoval>
                    </a14:imgEffect>
                  </a14:imgLayer>
                </a14:imgProps>
              </a:ext>
              <a:ext uri="{28A0092B-C50C-407E-A947-70E740481C1C}">
                <a14:useLocalDpi xmlns:a14="http://schemas.microsoft.com/office/drawing/2010/main" val="0"/>
              </a:ext>
            </a:extLst>
          </a:blip>
          <a:srcRect l="6490" t="6493" r="1"/>
          <a:stretch/>
        </p:blipFill>
        <p:spPr bwMode="auto">
          <a:xfrm>
            <a:off x="5845434" y="1897478"/>
            <a:ext cx="2845773" cy="308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805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Forensic Science?</a:t>
            </a:r>
            <a:endParaRPr lang="en-US" dirty="0"/>
          </a:p>
        </p:txBody>
      </p:sp>
      <p:sp>
        <p:nvSpPr>
          <p:cNvPr id="3" name="Content Placeholder 2"/>
          <p:cNvSpPr>
            <a:spLocks noGrp="1"/>
          </p:cNvSpPr>
          <p:nvPr>
            <p:ph idx="1"/>
          </p:nvPr>
        </p:nvSpPr>
        <p:spPr>
          <a:xfrm>
            <a:off x="685800" y="1568820"/>
            <a:ext cx="4182936" cy="3707438"/>
          </a:xfrm>
        </p:spPr>
        <p:txBody>
          <a:bodyPr>
            <a:normAutofit fontScale="92500" lnSpcReduction="20000"/>
          </a:bodyPr>
          <a:lstStyle/>
          <a:p>
            <a:r>
              <a:rPr lang="en-US" sz="2800" dirty="0"/>
              <a:t>Forensic Science is the study of objects related to a crime. </a:t>
            </a:r>
            <a:endParaRPr lang="en-US" sz="2800" dirty="0" smtClean="0"/>
          </a:p>
          <a:p>
            <a:pPr lvl="1"/>
            <a:r>
              <a:rPr lang="en-US" sz="2400" dirty="0" smtClean="0"/>
              <a:t>The </a:t>
            </a:r>
            <a:r>
              <a:rPr lang="en-US" sz="2400" dirty="0"/>
              <a:t>objects are called </a:t>
            </a:r>
            <a:r>
              <a:rPr lang="en-US" sz="2400" b="1" dirty="0" smtClean="0"/>
              <a:t>evidence</a:t>
            </a:r>
            <a:r>
              <a:rPr lang="en-US" sz="2400" dirty="0" smtClean="0"/>
              <a:t>.</a:t>
            </a:r>
          </a:p>
          <a:p>
            <a:r>
              <a:rPr lang="en-US" sz="2800" dirty="0" smtClean="0"/>
              <a:t>Forensic </a:t>
            </a:r>
            <a:r>
              <a:rPr lang="en-US" sz="2800" dirty="0"/>
              <a:t>Scientists collect objects from the crime scene and analyze the evidence in a forensics (or crime) lab</a:t>
            </a:r>
            <a:r>
              <a:rPr lang="en-US" sz="2800" dirty="0" smtClean="0"/>
              <a:t>.</a:t>
            </a:r>
            <a:endParaRPr lang="en-US" sz="28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00818" y="1799067"/>
            <a:ext cx="3091823" cy="2957396"/>
          </a:xfrm>
          <a:prstGeom prst="rect">
            <a:avLst/>
          </a:prstGeom>
        </p:spPr>
      </p:pic>
    </p:spTree>
    <p:extLst>
      <p:ext uri="{BB962C8B-B14F-4D97-AF65-F5344CB8AC3E}">
        <p14:creationId xmlns:p14="http://schemas.microsoft.com/office/powerpoint/2010/main" val="2124066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types of things might be considered “evidence”?</a:t>
            </a:r>
            <a:endParaRPr lang="en-US" dirty="0"/>
          </a:p>
        </p:txBody>
      </p:sp>
      <p:sp>
        <p:nvSpPr>
          <p:cNvPr id="3" name="Content Placeholder 2"/>
          <p:cNvSpPr>
            <a:spLocks noGrp="1"/>
          </p:cNvSpPr>
          <p:nvPr>
            <p:ph sz="quarter" idx="13"/>
          </p:nvPr>
        </p:nvSpPr>
        <p:spPr>
          <a:xfrm>
            <a:off x="685799" y="1611782"/>
            <a:ext cx="4182769" cy="3877056"/>
          </a:xfrm>
        </p:spPr>
        <p:txBody>
          <a:bodyPr>
            <a:normAutofit/>
          </a:bodyPr>
          <a:lstStyle/>
          <a:p>
            <a:pPr marL="68580" indent="0">
              <a:buNone/>
            </a:pPr>
            <a:r>
              <a:rPr lang="en-US" sz="3200" dirty="0" smtClean="0"/>
              <a:t>Evidence you can sense:</a:t>
            </a:r>
          </a:p>
          <a:p>
            <a:r>
              <a:rPr lang="en-US" sz="3200" dirty="0" smtClean="0"/>
              <a:t>Smells</a:t>
            </a:r>
          </a:p>
          <a:p>
            <a:r>
              <a:rPr lang="en-US" sz="3200" dirty="0" smtClean="0"/>
              <a:t>Sounds</a:t>
            </a:r>
          </a:p>
          <a:p>
            <a:r>
              <a:rPr lang="en-US" sz="3200" dirty="0" smtClean="0"/>
              <a:t>Broken or </a:t>
            </a:r>
          </a:p>
          <a:p>
            <a:pPr marL="68580" indent="0">
              <a:buNone/>
            </a:pPr>
            <a:r>
              <a:rPr lang="en-US" sz="3200" dirty="0" smtClean="0"/>
              <a:t>  misplaced items</a:t>
            </a:r>
            <a:endParaRPr lang="en-US" sz="3200" dirty="0"/>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2637" y="3103563"/>
            <a:ext cx="2093913" cy="2214563"/>
          </a:xfrm>
          <a:prstGeom prst="rect">
            <a:avLst/>
          </a:prstGeom>
        </p:spPr>
      </p:pic>
      <p:pic>
        <p:nvPicPr>
          <p:cNvPr id="6" name="Picture 11" descr="MCj028128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90" y="1536192"/>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MCHM00379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550" y="3049588"/>
            <a:ext cx="190341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380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types of things might be considered “evidence”?</a:t>
            </a:r>
          </a:p>
        </p:txBody>
      </p:sp>
      <p:sp>
        <p:nvSpPr>
          <p:cNvPr id="3" name="Content Placeholder 2"/>
          <p:cNvSpPr>
            <a:spLocks noGrp="1"/>
          </p:cNvSpPr>
          <p:nvPr>
            <p:ph sz="quarter" idx="13"/>
          </p:nvPr>
        </p:nvSpPr>
        <p:spPr>
          <a:xfrm>
            <a:off x="685800" y="1460601"/>
            <a:ext cx="3741775" cy="4178491"/>
          </a:xfrm>
        </p:spPr>
        <p:txBody>
          <a:bodyPr>
            <a:normAutofit fontScale="92500" lnSpcReduction="10000"/>
          </a:bodyPr>
          <a:lstStyle/>
          <a:p>
            <a:pPr>
              <a:lnSpc>
                <a:spcPct val="90000"/>
              </a:lnSpc>
              <a:defRPr/>
            </a:pPr>
            <a:r>
              <a:rPr lang="en-US" sz="2800" dirty="0"/>
              <a:t>Hair </a:t>
            </a:r>
          </a:p>
          <a:p>
            <a:pPr>
              <a:lnSpc>
                <a:spcPct val="90000"/>
              </a:lnSpc>
              <a:defRPr/>
            </a:pPr>
            <a:r>
              <a:rPr lang="en-US" sz="2800" dirty="0"/>
              <a:t>Blood</a:t>
            </a:r>
          </a:p>
          <a:p>
            <a:pPr>
              <a:lnSpc>
                <a:spcPct val="90000"/>
              </a:lnSpc>
              <a:defRPr/>
            </a:pPr>
            <a:r>
              <a:rPr lang="en-US" sz="2800" dirty="0"/>
              <a:t>Saliva</a:t>
            </a:r>
          </a:p>
          <a:p>
            <a:pPr>
              <a:lnSpc>
                <a:spcPct val="90000"/>
              </a:lnSpc>
              <a:defRPr/>
            </a:pPr>
            <a:r>
              <a:rPr lang="en-US" sz="2800" dirty="0"/>
              <a:t>Fiber or fabrics</a:t>
            </a:r>
          </a:p>
          <a:p>
            <a:pPr>
              <a:lnSpc>
                <a:spcPct val="90000"/>
              </a:lnSpc>
              <a:defRPr/>
            </a:pPr>
            <a:r>
              <a:rPr lang="en-US" sz="2800" dirty="0" smtClean="0"/>
              <a:t>Fingerprints, footprints, lip</a:t>
            </a:r>
            <a:r>
              <a:rPr lang="en-US" sz="2800" dirty="0"/>
              <a:t>-prints</a:t>
            </a:r>
          </a:p>
          <a:p>
            <a:pPr>
              <a:lnSpc>
                <a:spcPct val="90000"/>
              </a:lnSpc>
              <a:defRPr/>
            </a:pPr>
            <a:r>
              <a:rPr lang="en-US" sz="2800" dirty="0" smtClean="0"/>
              <a:t>Handwriting</a:t>
            </a:r>
            <a:endParaRPr lang="en-US" sz="2800" dirty="0"/>
          </a:p>
          <a:p>
            <a:pPr>
              <a:lnSpc>
                <a:spcPct val="90000"/>
              </a:lnSpc>
              <a:defRPr/>
            </a:pPr>
            <a:r>
              <a:rPr lang="en-US" sz="2800" dirty="0"/>
              <a:t>Glass fragments</a:t>
            </a:r>
          </a:p>
          <a:p>
            <a:pPr>
              <a:lnSpc>
                <a:spcPct val="90000"/>
              </a:lnSpc>
              <a:defRPr/>
            </a:pPr>
            <a:r>
              <a:rPr lang="en-US" sz="2800" dirty="0" smtClean="0"/>
              <a:t>Teeth impressions</a:t>
            </a:r>
            <a:endParaRPr lang="en-US" sz="2800" dirty="0"/>
          </a:p>
          <a:p>
            <a:pPr>
              <a:lnSpc>
                <a:spcPct val="90000"/>
              </a:lnSpc>
              <a:defRPr/>
            </a:pPr>
            <a:r>
              <a:rPr lang="en-US" sz="2800" dirty="0"/>
              <a:t>Dust, dirt or </a:t>
            </a:r>
            <a:r>
              <a:rPr lang="en-US" sz="2800" dirty="0" smtClean="0"/>
              <a:t>powders</a:t>
            </a:r>
            <a:endParaRPr lang="en-US" sz="2800" dirty="0"/>
          </a:p>
        </p:txBody>
      </p:sp>
      <p:grpSp>
        <p:nvGrpSpPr>
          <p:cNvPr id="17" name="Group 16"/>
          <p:cNvGrpSpPr/>
          <p:nvPr/>
        </p:nvGrpSpPr>
        <p:grpSpPr>
          <a:xfrm>
            <a:off x="6882391" y="560217"/>
            <a:ext cx="2069961" cy="2981630"/>
            <a:chOff x="7010480" y="385566"/>
            <a:chExt cx="1901310" cy="2659066"/>
          </a:xfrm>
        </p:grpSpPr>
        <p:pic>
          <p:nvPicPr>
            <p:cNvPr id="12" name="Picture 11" descr="800px-Zahnabdruck_2012_PD_01.JP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8875">
                          <a14:foregroundMark x1="29125" y1="54576" x2="29125" y2="54576"/>
                          <a14:backgroundMark x1="26125" y1="48644" x2="26125" y2="48644"/>
                          <a14:backgroundMark x1="25000" y1="42373" x2="25000" y2="42373"/>
                          <a14:backgroundMark x1="30250" y1="50847" x2="30250" y2="50847"/>
                          <a14:backgroundMark x1="27250" y1="53559" x2="27250" y2="53559"/>
                        </a14:backgroundRemoval>
                      </a14:imgEffect>
                    </a14:imgLayer>
                  </a14:imgProps>
                </a:ext>
                <a:ext uri="{28A0092B-C50C-407E-A947-70E740481C1C}">
                  <a14:useLocalDpi xmlns:a14="http://schemas.microsoft.com/office/drawing/2010/main" val="0"/>
                </a:ext>
              </a:extLst>
            </a:blip>
            <a:srcRect l="7053" t="4718" r="4762" b="2247"/>
            <a:stretch/>
          </p:blipFill>
          <p:spPr>
            <a:xfrm rot="16200000">
              <a:off x="6739324" y="656722"/>
              <a:ext cx="2443622" cy="1901309"/>
            </a:xfrm>
            <a:prstGeom prst="rect">
              <a:avLst/>
            </a:prstGeom>
          </p:spPr>
        </p:pic>
        <p:sp>
          <p:nvSpPr>
            <p:cNvPr id="13" name="TextBox 12"/>
            <p:cNvSpPr txBox="1"/>
            <p:nvPr/>
          </p:nvSpPr>
          <p:spPr>
            <a:xfrm>
              <a:off x="7568365" y="2829188"/>
              <a:ext cx="1343425" cy="215444"/>
            </a:xfrm>
            <a:prstGeom prst="rect">
              <a:avLst/>
            </a:prstGeom>
            <a:noFill/>
          </p:spPr>
          <p:txBody>
            <a:bodyPr wrap="none" rtlCol="0">
              <a:spAutoFit/>
            </a:bodyPr>
            <a:lstStyle/>
            <a:p>
              <a:r>
                <a:rPr lang="en-US" sz="800" i="1" dirty="0" smtClean="0"/>
                <a:t>Bin </a:t>
              </a:r>
              <a:r>
                <a:rPr lang="en-US" sz="800" i="1" dirty="0" err="1" smtClean="0"/>
                <a:t>im</a:t>
              </a:r>
              <a:r>
                <a:rPr lang="en-US" sz="800" i="1" dirty="0" smtClean="0"/>
                <a:t> </a:t>
              </a:r>
              <a:r>
                <a:rPr lang="en-US" sz="800" i="1" dirty="0" err="1" smtClean="0"/>
                <a:t>Garten</a:t>
              </a:r>
              <a:r>
                <a:rPr lang="en-US" sz="800" i="1" dirty="0" smtClean="0"/>
                <a:t>, </a:t>
              </a:r>
              <a:r>
                <a:rPr lang="en-US" sz="800" i="1" dirty="0" err="1" smtClean="0"/>
                <a:t>WikiCommons</a:t>
              </a:r>
              <a:r>
                <a:rPr lang="en-US" sz="800" i="1" dirty="0" smtClean="0"/>
                <a:t>.</a:t>
              </a:r>
              <a:endParaRPr lang="en-US" sz="800" i="1" dirty="0"/>
            </a:p>
          </p:txBody>
        </p:sp>
      </p:grpSp>
      <p:grpSp>
        <p:nvGrpSpPr>
          <p:cNvPr id="16" name="Group 15"/>
          <p:cNvGrpSpPr/>
          <p:nvPr/>
        </p:nvGrpSpPr>
        <p:grpSpPr>
          <a:xfrm>
            <a:off x="4593558" y="3834196"/>
            <a:ext cx="4190710" cy="2775597"/>
            <a:chOff x="4500443" y="3672708"/>
            <a:chExt cx="4411346" cy="2991041"/>
          </a:xfrm>
        </p:grpSpPr>
        <p:pic>
          <p:nvPicPr>
            <p:cNvPr id="14" name="Picture 13" descr="Comparison_of_crime_scene_print_Q1_with_suspects_K1_left_sho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443" y="3702633"/>
              <a:ext cx="4411346" cy="2961116"/>
            </a:xfrm>
            <a:prstGeom prst="rect">
              <a:avLst/>
            </a:prstGeom>
          </p:spPr>
        </p:pic>
        <p:sp>
          <p:nvSpPr>
            <p:cNvPr id="15" name="TextBox 14"/>
            <p:cNvSpPr txBox="1"/>
            <p:nvPr/>
          </p:nvSpPr>
          <p:spPr>
            <a:xfrm>
              <a:off x="7608077" y="3672708"/>
              <a:ext cx="1301080" cy="215444"/>
            </a:xfrm>
            <a:prstGeom prst="rect">
              <a:avLst/>
            </a:prstGeom>
            <a:noFill/>
          </p:spPr>
          <p:txBody>
            <a:bodyPr wrap="none" rtlCol="0">
              <a:spAutoFit/>
            </a:bodyPr>
            <a:lstStyle/>
            <a:p>
              <a:r>
                <a:rPr lang="en-US" sz="800" i="1" dirty="0" smtClean="0"/>
                <a:t>Zalman992, </a:t>
              </a:r>
              <a:r>
                <a:rPr lang="en-US" sz="800" i="1" dirty="0" err="1" smtClean="0"/>
                <a:t>WikiCommons</a:t>
              </a:r>
              <a:r>
                <a:rPr lang="en-US" sz="800" i="1" dirty="0" smtClean="0"/>
                <a:t>.</a:t>
              </a:r>
              <a:endParaRPr lang="en-US" sz="800" i="1" dirty="0"/>
            </a:p>
          </p:txBody>
        </p:sp>
      </p:grpSp>
      <p:grpSp>
        <p:nvGrpSpPr>
          <p:cNvPr id="19" name="Group 18"/>
          <p:cNvGrpSpPr/>
          <p:nvPr/>
        </p:nvGrpSpPr>
        <p:grpSpPr>
          <a:xfrm>
            <a:off x="4353412" y="1640627"/>
            <a:ext cx="2363725" cy="1901220"/>
            <a:chOff x="4505193" y="2028732"/>
            <a:chExt cx="2709237" cy="2081247"/>
          </a:xfrm>
        </p:grpSpPr>
        <p:pic>
          <p:nvPicPr>
            <p:cNvPr id="20" name="Picture 19" descr="800px-Acrylic_40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194" y="2028732"/>
              <a:ext cx="1269615" cy="952211"/>
            </a:xfrm>
            <a:prstGeom prst="rect">
              <a:avLst/>
            </a:prstGeom>
          </p:spPr>
        </p:pic>
        <p:pic>
          <p:nvPicPr>
            <p:cNvPr id="21" name="Picture 20" descr="800px-Polyester_40x.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5193" y="3157768"/>
              <a:ext cx="1269615" cy="952211"/>
            </a:xfrm>
            <a:prstGeom prst="rect">
              <a:avLst/>
            </a:prstGeom>
          </p:spPr>
        </p:pic>
        <p:pic>
          <p:nvPicPr>
            <p:cNvPr id="22" name="Picture 21" descr="800px-Rayon_40x.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4815" y="3157769"/>
              <a:ext cx="1269614" cy="952210"/>
            </a:xfrm>
            <a:prstGeom prst="rect">
              <a:avLst/>
            </a:prstGeom>
          </p:spPr>
        </p:pic>
        <p:pic>
          <p:nvPicPr>
            <p:cNvPr id="23" name="Picture 22" descr="800px-Cotton_40x.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4815" y="2028732"/>
              <a:ext cx="1269615" cy="952212"/>
            </a:xfrm>
            <a:prstGeom prst="rect">
              <a:avLst/>
            </a:prstGeom>
          </p:spPr>
        </p:pic>
      </p:grpSp>
    </p:spTree>
    <p:extLst>
      <p:ext uri="{BB962C8B-B14F-4D97-AF65-F5344CB8AC3E}">
        <p14:creationId xmlns:p14="http://schemas.microsoft.com/office/powerpoint/2010/main" val="1616233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might a forensic scientist analyze the evidence?</a:t>
            </a:r>
            <a:endParaRPr lang="en-US" dirty="0"/>
          </a:p>
        </p:txBody>
      </p:sp>
      <p:sp>
        <p:nvSpPr>
          <p:cNvPr id="3" name="Content Placeholder 2"/>
          <p:cNvSpPr>
            <a:spLocks noGrp="1"/>
          </p:cNvSpPr>
          <p:nvPr>
            <p:ph sz="quarter" idx="13"/>
          </p:nvPr>
        </p:nvSpPr>
        <p:spPr/>
        <p:txBody>
          <a:bodyPr>
            <a:normAutofit/>
          </a:bodyPr>
          <a:lstStyle/>
          <a:p>
            <a:pPr>
              <a:defRPr/>
            </a:pPr>
            <a:r>
              <a:rPr lang="en-US" sz="2800" dirty="0"/>
              <a:t>pH tests</a:t>
            </a:r>
          </a:p>
          <a:p>
            <a:pPr>
              <a:defRPr/>
            </a:pPr>
            <a:r>
              <a:rPr lang="en-US" sz="2800" dirty="0"/>
              <a:t>Blood typing</a:t>
            </a:r>
          </a:p>
          <a:p>
            <a:pPr>
              <a:defRPr/>
            </a:pPr>
            <a:r>
              <a:rPr lang="en-US" sz="2800" dirty="0"/>
              <a:t>Chromatography</a:t>
            </a:r>
          </a:p>
          <a:p>
            <a:pPr>
              <a:defRPr/>
            </a:pPr>
            <a:r>
              <a:rPr lang="en-US" sz="2800" dirty="0"/>
              <a:t>DNA analyses </a:t>
            </a:r>
          </a:p>
          <a:p>
            <a:pPr>
              <a:defRPr/>
            </a:pPr>
            <a:r>
              <a:rPr lang="en-US" sz="2800" dirty="0"/>
              <a:t>Teeth impression </a:t>
            </a:r>
            <a:r>
              <a:rPr lang="en-US" sz="2800" dirty="0" smtClean="0"/>
              <a:t>analyses</a:t>
            </a:r>
            <a:endParaRPr lang="en-US" sz="2800" dirty="0"/>
          </a:p>
        </p:txBody>
      </p:sp>
      <p:grpSp>
        <p:nvGrpSpPr>
          <p:cNvPr id="17" name="Group 16"/>
          <p:cNvGrpSpPr/>
          <p:nvPr/>
        </p:nvGrpSpPr>
        <p:grpSpPr>
          <a:xfrm>
            <a:off x="3865831" y="1635411"/>
            <a:ext cx="5278169" cy="4451437"/>
            <a:chOff x="4055211" y="1606132"/>
            <a:chExt cx="5088789" cy="4370907"/>
          </a:xfrm>
        </p:grpSpPr>
        <p:pic>
          <p:nvPicPr>
            <p:cNvPr id="14" name="Picture 13" descr="800px-HPCCC_syst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211" y="1629562"/>
              <a:ext cx="4104173" cy="3073000"/>
            </a:xfrm>
            <a:prstGeom prst="rect">
              <a:avLst/>
            </a:prstGeom>
          </p:spPr>
        </p:pic>
        <p:pic>
          <p:nvPicPr>
            <p:cNvPr id="13" name="Picture 12" descr="Chromatographie_lecture.jpg"/>
            <p:cNvPicPr>
              <a:picLocks noChangeAspect="1"/>
            </p:cNvPicPr>
            <p:nvPr/>
          </p:nvPicPr>
          <p:blipFill rotWithShape="1">
            <a:blip r:embed="rId3">
              <a:extLst>
                <a:ext uri="{28A0092B-C50C-407E-A947-70E740481C1C}">
                  <a14:useLocalDpi xmlns:a14="http://schemas.microsoft.com/office/drawing/2010/main" val="0"/>
                </a:ext>
              </a:extLst>
            </a:blip>
            <a:srcRect l="7500" t="7624" r="7500" b="21067"/>
            <a:stretch/>
          </p:blipFill>
          <p:spPr>
            <a:xfrm>
              <a:off x="4613585" y="4255466"/>
              <a:ext cx="2736139" cy="1721573"/>
            </a:xfrm>
            <a:prstGeom prst="rect">
              <a:avLst/>
            </a:prstGeom>
          </p:spPr>
        </p:pic>
        <p:pic>
          <p:nvPicPr>
            <p:cNvPr id="7" name="Picture 6" descr="800px-A-DNA,_B-DNA_and_Z-DNA.png"/>
            <p:cNvPicPr>
              <a:picLocks noChangeAspect="1"/>
            </p:cNvPicPr>
            <p:nvPr/>
          </p:nvPicPr>
          <p:blipFill rotWithShape="1">
            <a:blip r:embed="rId4">
              <a:extLst>
                <a:ext uri="{28A0092B-C50C-407E-A947-70E740481C1C}">
                  <a14:useLocalDpi xmlns:a14="http://schemas.microsoft.com/office/drawing/2010/main" val="0"/>
                </a:ext>
              </a:extLst>
            </a:blip>
            <a:srcRect l="34128" t="6013" r="30137"/>
            <a:stretch/>
          </p:blipFill>
          <p:spPr>
            <a:xfrm flipH="1">
              <a:off x="7424428" y="2039193"/>
              <a:ext cx="1719572" cy="3571389"/>
            </a:xfrm>
            <a:prstGeom prst="rect">
              <a:avLst/>
            </a:prstGeom>
          </p:spPr>
        </p:pic>
        <p:sp>
          <p:nvSpPr>
            <p:cNvPr id="15" name="TextBox 14"/>
            <p:cNvSpPr txBox="1"/>
            <p:nvPr/>
          </p:nvSpPr>
          <p:spPr>
            <a:xfrm>
              <a:off x="6989273" y="1606132"/>
              <a:ext cx="1246994" cy="215444"/>
            </a:xfrm>
            <a:prstGeom prst="rect">
              <a:avLst/>
            </a:prstGeom>
            <a:noFill/>
          </p:spPr>
          <p:txBody>
            <a:bodyPr wrap="none" rtlCol="0">
              <a:spAutoFit/>
            </a:bodyPr>
            <a:lstStyle/>
            <a:p>
              <a:r>
                <a:rPr lang="en-US" sz="800" i="1" dirty="0" err="1" smtClean="0"/>
                <a:t>Madmozza</a:t>
              </a:r>
              <a:r>
                <a:rPr lang="en-US" sz="800" i="1" dirty="0" smtClean="0"/>
                <a:t>, </a:t>
              </a:r>
              <a:r>
                <a:rPr lang="en-US" sz="800" i="1" dirty="0" err="1" smtClean="0"/>
                <a:t>WikiCommons</a:t>
              </a:r>
              <a:r>
                <a:rPr lang="en-US" sz="800" i="1" dirty="0" smtClean="0"/>
                <a:t>.</a:t>
              </a:r>
              <a:endParaRPr lang="en-US" sz="800" i="1" dirty="0"/>
            </a:p>
          </p:txBody>
        </p:sp>
        <p:sp>
          <p:nvSpPr>
            <p:cNvPr id="16" name="TextBox 15"/>
            <p:cNvSpPr txBox="1"/>
            <p:nvPr/>
          </p:nvSpPr>
          <p:spPr>
            <a:xfrm>
              <a:off x="4594909" y="4230650"/>
              <a:ext cx="1105880" cy="215444"/>
            </a:xfrm>
            <a:prstGeom prst="rect">
              <a:avLst/>
            </a:prstGeom>
            <a:noFill/>
          </p:spPr>
          <p:txBody>
            <a:bodyPr wrap="none" rtlCol="0">
              <a:spAutoFit/>
            </a:bodyPr>
            <a:lstStyle/>
            <a:p>
              <a:r>
                <a:rPr lang="en-US" sz="800" i="1" dirty="0" err="1" smtClean="0"/>
                <a:t>Roumpf</a:t>
              </a:r>
              <a:r>
                <a:rPr lang="en-US" sz="800" i="1" dirty="0" smtClean="0"/>
                <a:t>, </a:t>
              </a:r>
              <a:r>
                <a:rPr lang="en-US" sz="800" i="1" dirty="0" err="1" smtClean="0"/>
                <a:t>WikiCommons</a:t>
              </a:r>
              <a:r>
                <a:rPr lang="en-US" sz="800" i="1" dirty="0" smtClean="0"/>
                <a:t>.</a:t>
              </a:r>
              <a:endParaRPr lang="en-US" sz="800" i="1" dirty="0"/>
            </a:p>
          </p:txBody>
        </p:sp>
      </p:grpSp>
    </p:spTree>
    <p:extLst>
      <p:ext uri="{BB962C8B-B14F-4D97-AF65-F5344CB8AC3E}">
        <p14:creationId xmlns:p14="http://schemas.microsoft.com/office/powerpoint/2010/main" val="3390807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the Missing Diamond-Maker</a:t>
            </a:r>
            <a:endParaRPr lang="en-US" dirty="0"/>
          </a:p>
        </p:txBody>
      </p:sp>
      <p:pic>
        <p:nvPicPr>
          <p:cNvPr id="4" name="Picture 2" descr="a diamon maker.tiff"/>
          <p:cNvPicPr>
            <a:picLocks noChangeAspect="1"/>
          </p:cNvPicPr>
          <p:nvPr/>
        </p:nvPicPr>
        <p:blipFill rotWithShape="1">
          <a:blip r:embed="rId2">
            <a:extLst>
              <a:ext uri="{BEBA8EAE-BF5A-486C-A8C5-ECC9F3942E4B}">
                <a14:imgProps xmlns:a14="http://schemas.microsoft.com/office/drawing/2010/main">
                  <a14:imgLayer r:embed="rId3">
                    <a14:imgEffect>
                      <a14:backgroundRemoval t="3209" b="93583" l="18327" r="80080"/>
                    </a14:imgEffect>
                  </a14:imgLayer>
                </a14:imgProps>
              </a:ext>
              <a:ext uri="{28A0092B-C50C-407E-A947-70E740481C1C}">
                <a14:useLocalDpi xmlns:a14="http://schemas.microsoft.com/office/drawing/2010/main" val="0"/>
              </a:ext>
            </a:extLst>
          </a:blip>
          <a:srcRect l="15687" r="17432"/>
          <a:stretch/>
        </p:blipFill>
        <p:spPr bwMode="auto">
          <a:xfrm>
            <a:off x="430456" y="785105"/>
            <a:ext cx="2557280" cy="284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506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a:xfrm>
            <a:off x="685800" y="1600201"/>
            <a:ext cx="5162350" cy="3733800"/>
          </a:xfrm>
        </p:spPr>
        <p:txBody>
          <a:bodyPr>
            <a:normAutofit/>
          </a:bodyPr>
          <a:lstStyle/>
          <a:p>
            <a:pPr>
              <a:lnSpc>
                <a:spcPct val="90000"/>
              </a:lnSpc>
              <a:defRPr/>
            </a:pPr>
            <a:r>
              <a:rPr lang="en-US" sz="2800" dirty="0"/>
              <a:t>Dr. Suzy Squeeze</a:t>
            </a:r>
            <a:r>
              <a:rPr lang="ja-JP" altLang="en-US" sz="2800" dirty="0">
                <a:latin typeface="Arial"/>
              </a:rPr>
              <a:t>’</a:t>
            </a:r>
            <a:r>
              <a:rPr lang="en-US" sz="2800" dirty="0"/>
              <a:t>s Diamond-</a:t>
            </a:r>
            <a:r>
              <a:rPr lang="en-US" sz="2800" dirty="0" smtClean="0"/>
              <a:t>Maker </a:t>
            </a:r>
            <a:r>
              <a:rPr lang="en-US" sz="2800" dirty="0"/>
              <a:t>machine that turns coal into perfect </a:t>
            </a:r>
            <a:r>
              <a:rPr lang="en-US" sz="2800" dirty="0" smtClean="0"/>
              <a:t>diamonds </a:t>
            </a:r>
            <a:r>
              <a:rPr lang="en-US" sz="2800" dirty="0"/>
              <a:t>in less than an hour was stolen from her lab </a:t>
            </a:r>
            <a:r>
              <a:rPr lang="en-US" sz="2800" dirty="0" smtClean="0"/>
              <a:t>at </a:t>
            </a:r>
            <a:r>
              <a:rPr lang="en-US" sz="2800" i="1" dirty="0"/>
              <a:t>Rags-to-</a:t>
            </a:r>
            <a:r>
              <a:rPr lang="en-US" sz="2800" i="1" dirty="0" smtClean="0"/>
              <a:t>Riches</a:t>
            </a:r>
            <a:r>
              <a:rPr lang="en-US" sz="2800" dirty="0" smtClean="0"/>
              <a:t>, </a:t>
            </a:r>
            <a:r>
              <a:rPr lang="en-US" sz="2800" dirty="0"/>
              <a:t>the company where she </a:t>
            </a:r>
            <a:r>
              <a:rPr lang="en-US" sz="2800" dirty="0" smtClean="0"/>
              <a:t>works.</a:t>
            </a:r>
            <a:endParaRPr lang="en-US" sz="2800" dirty="0"/>
          </a:p>
          <a:p>
            <a:pPr>
              <a:lnSpc>
                <a:spcPct val="90000"/>
              </a:lnSpc>
              <a:defRPr/>
            </a:pPr>
            <a:r>
              <a:rPr lang="en-US" sz="2800" dirty="0"/>
              <a:t>The thief left behind a number of clues</a:t>
            </a:r>
            <a:r>
              <a:rPr lang="en-US" sz="2800" dirty="0" smtClean="0"/>
              <a:t>…</a:t>
            </a:r>
            <a:endParaRPr lang="en-US" sz="2800"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1038" y="2253946"/>
            <a:ext cx="2407575" cy="23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06096" y="5008271"/>
            <a:ext cx="6222517" cy="763286"/>
          </a:xfrm>
          <a:prstGeom prst="rect">
            <a:avLst/>
          </a:prstGeom>
          <a:noFill/>
        </p:spPr>
        <p:txBody>
          <a:bodyPr wrap="square" rtlCol="0">
            <a:spAutoFit/>
          </a:bodyPr>
          <a:lstStyle/>
          <a:p>
            <a:pPr lvl="1" algn="r">
              <a:lnSpc>
                <a:spcPct val="90000"/>
              </a:lnSpc>
            </a:pPr>
            <a:r>
              <a:rPr lang="en-US" sz="2400" b="1" i="1" dirty="0" smtClean="0">
                <a:solidFill>
                  <a:schemeClr val="accent3"/>
                </a:solidFill>
              </a:rPr>
              <a:t>…</a:t>
            </a:r>
            <a:r>
              <a:rPr lang="en-US" sz="2400" b="1" i="1" dirty="0" smtClean="0">
                <a:solidFill>
                  <a:schemeClr val="accent3"/>
                </a:solidFill>
              </a:rPr>
              <a:t>it is your job as the Forensic Scientist to find out WHO did it!</a:t>
            </a:r>
            <a:endParaRPr lang="en-US" sz="2400" b="1" i="1" dirty="0">
              <a:solidFill>
                <a:schemeClr val="accent3"/>
              </a:solidFill>
            </a:endParaRPr>
          </a:p>
        </p:txBody>
      </p:sp>
    </p:spTree>
    <p:extLst>
      <p:ext uri="{BB962C8B-B14F-4D97-AF65-F5344CB8AC3E}">
        <p14:creationId xmlns:p14="http://schemas.microsoft.com/office/powerpoint/2010/main" val="42164687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Suspects</a:t>
            </a:r>
            <a:endParaRPr lang="en-US" dirty="0"/>
          </a:p>
        </p:txBody>
      </p:sp>
      <p:sp>
        <p:nvSpPr>
          <p:cNvPr id="3" name="Content Placeholder 2"/>
          <p:cNvSpPr>
            <a:spLocks noGrp="1"/>
          </p:cNvSpPr>
          <p:nvPr>
            <p:ph idx="1"/>
          </p:nvPr>
        </p:nvSpPr>
        <p:spPr>
          <a:xfrm>
            <a:off x="685800" y="1450809"/>
            <a:ext cx="7772400" cy="3733800"/>
          </a:xfrm>
        </p:spPr>
        <p:txBody>
          <a:bodyPr>
            <a:normAutofit/>
          </a:bodyPr>
          <a:lstStyle/>
          <a:p>
            <a:pPr>
              <a:defRPr/>
            </a:pPr>
            <a:r>
              <a:rPr lang="en-US" sz="2400" dirty="0"/>
              <a:t>Dr. Edwin Evil – </a:t>
            </a:r>
            <a:r>
              <a:rPr lang="en-US" sz="2400" dirty="0" smtClean="0"/>
              <a:t>Scientist</a:t>
            </a:r>
            <a:endParaRPr lang="en-US" sz="2400" dirty="0"/>
          </a:p>
          <a:p>
            <a:pPr>
              <a:defRPr/>
            </a:pPr>
            <a:r>
              <a:rPr lang="en-US" sz="2400" dirty="0"/>
              <a:t>Randy </a:t>
            </a:r>
            <a:r>
              <a:rPr lang="en-US" sz="2400" dirty="0" err="1"/>
              <a:t>Raggman</a:t>
            </a:r>
            <a:r>
              <a:rPr lang="en-US" sz="2400" dirty="0"/>
              <a:t> – </a:t>
            </a:r>
            <a:r>
              <a:rPr lang="en-US" sz="2400" dirty="0" smtClean="0"/>
              <a:t>Night duty </a:t>
            </a:r>
            <a:r>
              <a:rPr lang="en-US" sz="2400" dirty="0"/>
              <a:t>security guard</a:t>
            </a:r>
          </a:p>
          <a:p>
            <a:pPr>
              <a:defRPr/>
            </a:pPr>
            <a:r>
              <a:rPr lang="en-US" sz="2400" dirty="0"/>
              <a:t>Sandra Dee – High school student</a:t>
            </a:r>
          </a:p>
          <a:p>
            <a:pPr>
              <a:defRPr/>
            </a:pPr>
            <a:r>
              <a:rPr lang="en-US" sz="2400" dirty="0"/>
              <a:t>Malcolm Meddlesome – Dr. Squeeze</a:t>
            </a:r>
            <a:r>
              <a:rPr lang="ja-JP" altLang="en-US" sz="2400" dirty="0">
                <a:latin typeface="Arial"/>
              </a:rPr>
              <a:t>’</a:t>
            </a:r>
            <a:r>
              <a:rPr lang="en-US" sz="2400" dirty="0"/>
              <a:t>s boyfriend</a:t>
            </a:r>
          </a:p>
          <a:p>
            <a:pPr>
              <a:defRPr/>
            </a:pPr>
            <a:r>
              <a:rPr lang="en-US" sz="2400" dirty="0"/>
              <a:t>Maria </a:t>
            </a:r>
            <a:r>
              <a:rPr lang="en-US" sz="2400" dirty="0" err="1"/>
              <a:t>Maestra</a:t>
            </a:r>
            <a:r>
              <a:rPr lang="en-US" sz="2400" dirty="0"/>
              <a:t> – The director of Rags-to-Riches L</a:t>
            </a:r>
            <a:r>
              <a:rPr lang="en-US" sz="2400" dirty="0" smtClean="0"/>
              <a:t>abs</a:t>
            </a:r>
            <a:endParaRPr lang="en-US" sz="24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04" y="4016695"/>
            <a:ext cx="11430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olice-officer-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65097" y="4016694"/>
            <a:ext cx="664587" cy="16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3187" r="100000">
                        <a14:foregroundMark x1="92032" y1="62500" x2="92032" y2="62500"/>
                        <a14:foregroundMark x1="93625" y1="71000" x2="93625" y2="71000"/>
                        <a14:foregroundMark x1="33466" y1="82250" x2="33466" y2="82250"/>
                        <a14:foregroundMark x1="39044" y1="81250" x2="39044" y2="81250"/>
                        <a14:backgroundMark x1="31076" y1="78750" x2="31076"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4057472" y="4016695"/>
            <a:ext cx="1004170" cy="16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nimated_Woman_Working_Desk-2sm.gif">
            <a:hlinkClick r:id="" action="ppaction://media"/>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93" b="98174" l="3960" r="100000">
                        <a14:foregroundMark x1="19307" y1="90868" x2="19307" y2="90868"/>
                        <a14:foregroundMark x1="9901" y1="91781" x2="9901" y2="91781"/>
                        <a14:foregroundMark x1="32178" y1="89954" x2="32178" y2="89954"/>
                      </a14:backgroundRemoval>
                    </a14:imgEffect>
                  </a14:imgLayer>
                </a14:imgProps>
              </a:ext>
              <a:ext uri="{28A0092B-C50C-407E-A947-70E740481C1C}">
                <a14:useLocalDpi xmlns:a14="http://schemas.microsoft.com/office/drawing/2010/main" val="0"/>
              </a:ext>
            </a:extLst>
          </a:blip>
          <a:srcRect l="6490" t="6493" r="1"/>
          <a:stretch/>
        </p:blipFill>
        <p:spPr bwMode="auto">
          <a:xfrm>
            <a:off x="5675330" y="4016694"/>
            <a:ext cx="1353758" cy="146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irl-scientis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36818" y="4113201"/>
            <a:ext cx="738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67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128</TotalTime>
  <Words>1157</Words>
  <Application>Microsoft Macintosh PowerPoint</Application>
  <PresentationFormat>On-screen Show (4:3)</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 Pop</vt:lpstr>
      <vt:lpstr>Forensic Science: The Case of the Missing Diamond-Maker</vt:lpstr>
      <vt:lpstr>The Case of the Missing Diamond-Maker</vt:lpstr>
      <vt:lpstr>What is Forensic Science?</vt:lpstr>
      <vt:lpstr>What types of things might be considered “evidence”?</vt:lpstr>
      <vt:lpstr>What types of things might be considered “evidence”?</vt:lpstr>
      <vt:lpstr>How might a forensic scientist analyze the evidence?</vt:lpstr>
      <vt:lpstr>The Case of the Missing Diamond-Maker</vt:lpstr>
      <vt:lpstr>What We Know</vt:lpstr>
      <vt:lpstr>The Suspects</vt:lpstr>
      <vt:lpstr>Dr. Evil</vt:lpstr>
      <vt:lpstr>Randy Raggman</vt:lpstr>
      <vt:lpstr>Sandra Dee</vt:lpstr>
      <vt:lpstr>Malcolm Meddlesome</vt:lpstr>
      <vt:lpstr>Maria Maestra</vt:lpstr>
      <vt:lpstr>The Evidence</vt:lpstr>
      <vt:lpstr>Solving the Mystery</vt:lpstr>
      <vt:lpstr>Fingerprinting</vt:lpstr>
      <vt:lpstr>Chromatography</vt:lpstr>
      <vt:lpstr>Fiber Analysis</vt:lpstr>
      <vt:lpstr>Smells</vt:lpstr>
      <vt:lpstr>Spilled Liquid</vt:lpstr>
      <vt:lpstr>Spilled Powder</vt:lpstr>
      <vt:lpstr>Summary of All the Evidence Found</vt:lpstr>
      <vt:lpstr>Who Stole the Diamond-Maker?</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Forensic Science: The Case of the Missing Diamond-Maker</dc:title>
  <dc:creator>Cornell University</dc:creator>
  <cp:lastModifiedBy>Cornell University</cp:lastModifiedBy>
  <cp:revision>14</cp:revision>
  <dcterms:created xsi:type="dcterms:W3CDTF">2015-04-27T14:20:29Z</dcterms:created>
  <dcterms:modified xsi:type="dcterms:W3CDTF">2015-04-27T16:28:54Z</dcterms:modified>
</cp:coreProperties>
</file>